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7" r:id="rId3"/>
    <p:sldId id="259" r:id="rId4"/>
    <p:sldId id="433" r:id="rId5"/>
    <p:sldId id="393" r:id="rId6"/>
    <p:sldId id="394" r:id="rId7"/>
    <p:sldId id="396" r:id="rId8"/>
    <p:sldId id="429" r:id="rId9"/>
    <p:sldId id="273" r:id="rId10"/>
    <p:sldId id="342" r:id="rId11"/>
    <p:sldId id="276" r:id="rId12"/>
    <p:sldId id="366" r:id="rId13"/>
    <p:sldId id="274" r:id="rId14"/>
    <p:sldId id="275" r:id="rId15"/>
    <p:sldId id="431" r:id="rId16"/>
    <p:sldId id="281" r:id="rId17"/>
    <p:sldId id="316" r:id="rId18"/>
    <p:sldId id="317" r:id="rId19"/>
    <p:sldId id="319" r:id="rId20"/>
    <p:sldId id="320" r:id="rId21"/>
    <p:sldId id="321" r:id="rId22"/>
    <p:sldId id="296" r:id="rId23"/>
    <p:sldId id="282" r:id="rId24"/>
    <p:sldId id="286" r:id="rId25"/>
    <p:sldId id="434" r:id="rId26"/>
    <p:sldId id="291" r:id="rId27"/>
    <p:sldId id="427" r:id="rId28"/>
    <p:sldId id="290" r:id="rId29"/>
    <p:sldId id="263" r:id="rId30"/>
  </p:sldIdLst>
  <p:sldSz cx="9144000" cy="6858000" type="screen4x3"/>
  <p:notesSz cx="6858000" cy="9144000"/>
  <p:embeddedFontLst>
    <p:embeddedFont>
      <p:font typeface="微软雅黑" panose="020B0503020204020204" charset="-122"/>
      <p:regular r:id="rId36"/>
    </p:embeddedFont>
    <p:embeddedFont>
      <p:font typeface="华文行楷" panose="02010800040101010101" charset="-122"/>
      <p:regular r:id="rId37"/>
    </p:embeddedFont>
    <p:embeddedFont>
      <p:font typeface="Calibri" panose="020F0502020204030204" charset="0"/>
      <p:regular r:id="rId38"/>
      <p:bold r:id="rId39"/>
      <p:italic r:id="rId40"/>
      <p:boldItalic r:id="rId41"/>
    </p:embeddedFont>
    <p:embeddedFont>
      <p:font typeface="Calibri Light" panose="020F0302020204030204" charset="0"/>
      <p:regular r:id="rId42"/>
      <p:italic r:id="rId43"/>
    </p:embeddedFont>
    <p:embeddedFont>
      <p:font typeface="Bauhaus 93" panose="04030905020B02020C02" pitchFamily="82" charset="0"/>
      <p:regular r:id="rId44"/>
    </p:embeddedFont>
    <p:embeddedFont>
      <p:font typeface="华文彩云" panose="02010800040101010101" charset="-122"/>
      <p:regular r:id="rId45"/>
    </p:embeddedFont>
    <p:embeddedFont>
      <p:font typeface="黑体" panose="02010609060101010101" charset="-122"/>
      <p:regular r:id="rId46"/>
    </p:embeddedFont>
  </p:embeddedFontLst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杨聪晖" initials="杨聪晖" lastIdx="1" clrIdx="0"/>
  <p:cmAuthor id="2" name="zhife" initials="z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C5DC"/>
    <a:srgbClr val="466E8C"/>
    <a:srgbClr val="7BA9CA"/>
    <a:srgbClr val="F2F2F2"/>
    <a:srgbClr val="508EFF"/>
    <a:srgbClr val="BB9F7A"/>
    <a:srgbClr val="649788"/>
    <a:srgbClr val="1F4E79"/>
    <a:srgbClr val="2683C6"/>
    <a:srgbClr val="043B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1" autoAdjust="0"/>
    <p:restoredTop sz="96318" autoAdjust="0"/>
  </p:normalViewPr>
  <p:slideViewPr>
    <p:cSldViewPr snapToGrid="0" showGuides="1">
      <p:cViewPr varScale="1">
        <p:scale>
          <a:sx n="85" d="100"/>
          <a:sy n="85" d="100"/>
        </p:scale>
        <p:origin x="648" y="48"/>
      </p:cViewPr>
      <p:guideLst>
        <p:guide orient="horz" pos="2228"/>
        <p:guide pos="29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gs" Target="tags/tag8.xml"/><Relationship Id="rId46" Type="http://schemas.openxmlformats.org/officeDocument/2006/relationships/font" Target="fonts/font11.fntdata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84BB1-A89A-4A59-AB15-43F7ACC25C15}" type="doc">
      <dgm:prSet qsTypeId="urn:microsoft.com/office/officeart/2005/8/quickstyle/simple5" csTypeId="urn:microsoft.com/office/officeart/2005/8/colors/accent2_2"/>
      <dgm:spPr/>
      <dgm:t>
        <a:bodyPr/>
        <a:p>
          <a:endParaRPr altLang="en-US"/>
        </a:p>
      </dgm:t>
    </dgm:pt>
    <dgm:pt modelId="{4B47AE7A-7A45-43EA-A7EA-14030B043B1D}">
      <dgm:prSet/>
      <dgm:spPr/>
      <dgm:t>
        <a:bodyPr/>
        <a:p>
          <a:r>
            <a:rPr lang="zh-CN" b="0" i="0" u="none" baseline="0">
              <a:rtl val="0"/>
            </a:rPr>
            <a:t>校园卡门禁</a:t>
          </a:r>
          <a:r>
            <a:rPr lang="zh-CN" b="0" i="0" u="none" baseline="0">
              <a:rtl val="0"/>
            </a:rPr>
            <a:t>弊端</a:t>
          </a:r>
          <a:endParaRPr altLang="en-US"/>
        </a:p>
      </dgm:t>
    </dgm:pt>
    <dgm:pt modelId="{9B7AF673-1433-4B3B-AFBE-E2FABE515351}" cxnId="{03E796CA-F828-4706-BBD0-E0E437120748}" type="parTrans">
      <dgm:prSet/>
      <dgm:spPr/>
    </dgm:pt>
    <dgm:pt modelId="{C661A658-EFE7-49FC-8FBE-23481282D28F}" cxnId="{03E796CA-F828-4706-BBD0-E0E437120748}" type="sibTrans">
      <dgm:prSet/>
      <dgm:spPr/>
    </dgm:pt>
    <dgm:pt modelId="{B445E6D5-9770-4ECC-8F0E-030CA22EAC90}">
      <dgm:prSet/>
      <dgm:spPr/>
      <dgm:t>
        <a:bodyPr/>
        <a:p>
          <a:r>
            <a:rPr lang="zh-CN" b="0" i="0" u="none" baseline="0">
              <a:rtl val="0"/>
            </a:rPr>
            <a:t>费时</a:t>
          </a:r>
          <a:endParaRPr altLang="en-US"/>
        </a:p>
      </dgm:t>
    </dgm:pt>
    <dgm:pt modelId="{296064E6-76A1-45E6-B14C-7BE36C23C561}" cxnId="{370EE6B4-D8D6-4BF8-8F6E-56050A518E5A}" type="parTrans">
      <dgm:prSet/>
      <dgm:spPr/>
    </dgm:pt>
    <dgm:pt modelId="{AF95C2B3-1102-4CCB-9BEE-81AA433045A6}" cxnId="{370EE6B4-D8D6-4BF8-8F6E-56050A518E5A}" type="sibTrans">
      <dgm:prSet/>
      <dgm:spPr/>
    </dgm:pt>
    <dgm:pt modelId="{217FC13D-B2FB-4E94-8044-57979B5BF003}">
      <dgm:prSet/>
      <dgm:spPr/>
      <dgm:t>
        <a:bodyPr/>
        <a:p>
          <a:r>
            <a:rPr lang="zh-CN" b="0" i="0" u="none" baseline="0">
              <a:rtl val="0"/>
            </a:rPr>
            <a:t>费钱</a:t>
          </a:r>
          <a:endParaRPr altLang="en-US"/>
        </a:p>
      </dgm:t>
    </dgm:pt>
    <dgm:pt modelId="{512F1B0A-1A2C-4DFC-B09D-9B3A079C3FDF}" cxnId="{D59B5FA7-89FF-41D9-8D26-26AB69A6B667}" type="parTrans">
      <dgm:prSet/>
      <dgm:spPr/>
    </dgm:pt>
    <dgm:pt modelId="{FB368005-86D1-42EC-B05B-7B7E014C776B}" cxnId="{D59B5FA7-89FF-41D9-8D26-26AB69A6B667}" type="sibTrans">
      <dgm:prSet/>
      <dgm:spPr/>
    </dgm:pt>
    <dgm:pt modelId="{C9F9D458-E408-45A5-A30B-5E250C80CCDD}">
      <dgm:prSet/>
      <dgm:spPr/>
      <dgm:t>
        <a:bodyPr/>
        <a:p>
          <a:r>
            <a:rPr lang="zh-CN" b="0" i="0" u="none" baseline="0">
              <a:rtl val="0"/>
            </a:rPr>
            <a:t>费力</a:t>
          </a:r>
          <a:endParaRPr altLang="en-US"/>
        </a:p>
      </dgm:t>
    </dgm:pt>
    <dgm:pt modelId="{EC458D9B-F2BA-4F1A-8EE7-016B0EE7424F}" cxnId="{782B0976-687B-4355-8E32-0A97A785368F}" type="parTrans">
      <dgm:prSet/>
      <dgm:spPr/>
    </dgm:pt>
    <dgm:pt modelId="{3F6B2F90-58C3-47C1-8BE1-79C997BB2EB1}" cxnId="{782B0976-687B-4355-8E32-0A97A785368F}" type="sibTrans">
      <dgm:prSet/>
      <dgm:spPr/>
    </dgm:pt>
    <dgm:pt modelId="{EF9C520E-0E68-4724-8820-46412DEE59BE}" type="pres">
      <dgm:prSet presAssocID="{5EF84BB1-A89A-4A59-AB15-43F7ACC25C1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F94285B-1BF1-4E0F-84FA-61594AB311D7}" type="pres">
      <dgm:prSet presAssocID="{4B47AE7A-7A45-43EA-A7EA-14030B043B1D}" presName="root1" presStyleCnt="0"/>
      <dgm:spPr/>
    </dgm:pt>
    <dgm:pt modelId="{7AFD054E-1AC0-45E6-91F8-0EFA0AB6D626}" type="pres">
      <dgm:prSet presAssocID="{4B47AE7A-7A45-43EA-A7EA-14030B043B1D}" presName="LevelOneTextNode" presStyleLbl="node0" presStyleIdx="0" presStyleCnt="1">
        <dgm:presLayoutVars>
          <dgm:chPref val="3"/>
        </dgm:presLayoutVars>
      </dgm:prSet>
      <dgm:spPr/>
    </dgm:pt>
    <dgm:pt modelId="{E76763D7-CD55-4A33-86D5-C359EB1CBBCB}" type="pres">
      <dgm:prSet presAssocID="{4B47AE7A-7A45-43EA-A7EA-14030B043B1D}" presName="level2hierChild" presStyleCnt="0"/>
      <dgm:spPr/>
    </dgm:pt>
    <dgm:pt modelId="{7CFCAE8A-D60C-425C-B2C9-17F8D8A18EBD}" type="pres">
      <dgm:prSet presAssocID="{296064E6-76A1-45E6-B14C-7BE36C23C561}" presName="conn2-1" presStyleLbl="parChTrans1D2" presStyleIdx="0" presStyleCnt="3"/>
      <dgm:spPr/>
    </dgm:pt>
    <dgm:pt modelId="{B264FDE3-1C17-4D6B-9DC4-F629BF0DA111}" type="pres">
      <dgm:prSet presAssocID="{296064E6-76A1-45E6-B14C-7BE36C23C561}" presName="connTx" presStyleCnt="0"/>
      <dgm:spPr/>
    </dgm:pt>
    <dgm:pt modelId="{08BE9A70-4220-4BBF-8646-F50E31355B36}" type="pres">
      <dgm:prSet presAssocID="{B445E6D5-9770-4ECC-8F0E-030CA22EAC90}" presName="root2" presStyleCnt="0"/>
      <dgm:spPr/>
    </dgm:pt>
    <dgm:pt modelId="{B1A2A470-0C45-4E0D-A295-D8906DD45E0A}" type="pres">
      <dgm:prSet presAssocID="{B445E6D5-9770-4ECC-8F0E-030CA22EAC90}" presName="LevelTwoTextNode" presStyleLbl="node2" presStyleIdx="0" presStyleCnt="3">
        <dgm:presLayoutVars>
          <dgm:chPref val="3"/>
        </dgm:presLayoutVars>
      </dgm:prSet>
      <dgm:spPr/>
    </dgm:pt>
    <dgm:pt modelId="{E4B8D473-BCD5-40BB-97A8-3DC1023BE6FF}" type="pres">
      <dgm:prSet presAssocID="{B445E6D5-9770-4ECC-8F0E-030CA22EAC90}" presName="level3hierChild" presStyleCnt="0"/>
      <dgm:spPr/>
    </dgm:pt>
    <dgm:pt modelId="{C09B8A0E-D3FA-4EC1-BF59-B0DD0501F351}" type="pres">
      <dgm:prSet presAssocID="{512F1B0A-1A2C-4DFC-B09D-9B3A079C3FDF}" presName="conn2-1" presStyleLbl="parChTrans1D2" presStyleIdx="1" presStyleCnt="3"/>
      <dgm:spPr/>
    </dgm:pt>
    <dgm:pt modelId="{9B7A8297-18EF-4B75-8118-3708702E60F3}" type="pres">
      <dgm:prSet presAssocID="{512F1B0A-1A2C-4DFC-B09D-9B3A079C3FDF}" presName="connTx" presStyleCnt="0"/>
      <dgm:spPr/>
    </dgm:pt>
    <dgm:pt modelId="{FC52B7C9-98CD-4A83-8B56-6806C34F9D37}" type="pres">
      <dgm:prSet presAssocID="{217FC13D-B2FB-4E94-8044-57979B5BF003}" presName="root2" presStyleCnt="0"/>
      <dgm:spPr/>
    </dgm:pt>
    <dgm:pt modelId="{89DA7172-01ED-48DD-A564-90E042FA7E5B}" type="pres">
      <dgm:prSet presAssocID="{217FC13D-B2FB-4E94-8044-57979B5BF003}" presName="LevelTwoTextNode" presStyleLbl="node2" presStyleIdx="1" presStyleCnt="3">
        <dgm:presLayoutVars>
          <dgm:chPref val="3"/>
        </dgm:presLayoutVars>
      </dgm:prSet>
      <dgm:spPr/>
    </dgm:pt>
    <dgm:pt modelId="{5C1F52BC-4304-47EA-85C4-64A658B0FFC4}" type="pres">
      <dgm:prSet presAssocID="{217FC13D-B2FB-4E94-8044-57979B5BF003}" presName="level3hierChild" presStyleCnt="0"/>
      <dgm:spPr/>
    </dgm:pt>
    <dgm:pt modelId="{C021B0BB-7120-44DB-97EC-216AAF95448E}" type="pres">
      <dgm:prSet presAssocID="{EC458D9B-F2BA-4F1A-8EE7-016B0EE7424F}" presName="conn2-1" presStyleLbl="parChTrans1D2" presStyleIdx="2" presStyleCnt="3"/>
      <dgm:spPr/>
    </dgm:pt>
    <dgm:pt modelId="{E65445B4-AA9B-45CC-81C0-F5E22E9EFAAA}" type="pres">
      <dgm:prSet presAssocID="{EC458D9B-F2BA-4F1A-8EE7-016B0EE7424F}" presName="connTx" presStyleCnt="0"/>
      <dgm:spPr/>
    </dgm:pt>
    <dgm:pt modelId="{5CDC12E9-A07C-4BB2-9618-E53CE2C4F618}" type="pres">
      <dgm:prSet presAssocID="{C9F9D458-E408-45A5-A30B-5E250C80CCDD}" presName="root2" presStyleCnt="0"/>
      <dgm:spPr/>
    </dgm:pt>
    <dgm:pt modelId="{D226A854-C270-4BB5-A7DD-0878151181C4}" type="pres">
      <dgm:prSet presAssocID="{C9F9D458-E408-45A5-A30B-5E250C80CCDD}" presName="LevelTwoTextNode" presStyleLbl="node2" presStyleIdx="2" presStyleCnt="3">
        <dgm:presLayoutVars>
          <dgm:chPref val="3"/>
        </dgm:presLayoutVars>
      </dgm:prSet>
      <dgm:spPr/>
    </dgm:pt>
    <dgm:pt modelId="{BF1BEF2B-99F3-4A8C-A265-949EE0DCE766}" type="pres">
      <dgm:prSet presAssocID="{C9F9D458-E408-45A5-A30B-5E250C80CCDD}" presName="level3hierChild" presStyleCnt="0"/>
      <dgm:spPr/>
    </dgm:pt>
  </dgm:ptLst>
  <dgm:cxnLst>
    <dgm:cxn modelId="{03E796CA-F828-4706-BBD0-E0E437120748}" srcId="{5EF84BB1-A89A-4A59-AB15-43F7ACC25C15}" destId="{4B47AE7A-7A45-43EA-A7EA-14030B043B1D}" srcOrd="0" destOrd="0" parTransId="{9B7AF673-1433-4B3B-AFBE-E2FABE515351}" sibTransId="{C661A658-EFE7-49FC-8FBE-23481282D28F}"/>
    <dgm:cxn modelId="{370EE6B4-D8D6-4BF8-8F6E-56050A518E5A}" srcId="{4B47AE7A-7A45-43EA-A7EA-14030B043B1D}" destId="{B445E6D5-9770-4ECC-8F0E-030CA22EAC90}" srcOrd="0" destOrd="0" parTransId="{296064E6-76A1-45E6-B14C-7BE36C23C561}" sibTransId="{AF95C2B3-1102-4CCB-9BEE-81AA433045A6}"/>
    <dgm:cxn modelId="{D59B5FA7-89FF-41D9-8D26-26AB69A6B667}" srcId="{4B47AE7A-7A45-43EA-A7EA-14030B043B1D}" destId="{217FC13D-B2FB-4E94-8044-57979B5BF003}" srcOrd="1" destOrd="0" parTransId="{512F1B0A-1A2C-4DFC-B09D-9B3A079C3FDF}" sibTransId="{FB368005-86D1-42EC-B05B-7B7E014C776B}"/>
    <dgm:cxn modelId="{782B0976-687B-4355-8E32-0A97A785368F}" srcId="{4B47AE7A-7A45-43EA-A7EA-14030B043B1D}" destId="{C9F9D458-E408-45A5-A30B-5E250C80CCDD}" srcOrd="2" destOrd="0" parTransId="{EC458D9B-F2BA-4F1A-8EE7-016B0EE7424F}" sibTransId="{3F6B2F90-58C3-47C1-8BE1-79C997BB2EB1}"/>
    <dgm:cxn modelId="{386A3D1F-E185-4D3A-A0D1-4F385AEB4113}" type="presOf" srcId="{5EF84BB1-A89A-4A59-AB15-43F7ACC25C15}" destId="{EF9C520E-0E68-4724-8820-46412DEE59BE}" srcOrd="0" destOrd="0" presId="urn:microsoft.com/office/officeart/2005/8/layout/hierarchy2"/>
    <dgm:cxn modelId="{27B2F071-4051-4072-A06B-FFF8B5D7A0C8}" type="presParOf" srcId="{EF9C520E-0E68-4724-8820-46412DEE59BE}" destId="{3F94285B-1BF1-4E0F-84FA-61594AB311D7}" srcOrd="0" destOrd="0" presId="urn:microsoft.com/office/officeart/2005/8/layout/hierarchy2"/>
    <dgm:cxn modelId="{57AC7FFA-3A56-4B6D-902F-A90F853E4EC6}" type="presParOf" srcId="{3F94285B-1BF1-4E0F-84FA-61594AB311D7}" destId="{7AFD054E-1AC0-45E6-91F8-0EFA0AB6D626}" srcOrd="0" destOrd="0" presId="urn:microsoft.com/office/officeart/2005/8/layout/hierarchy2"/>
    <dgm:cxn modelId="{43AD8DCD-6AA2-4C89-A94F-5C97B69F317E}" type="presOf" srcId="{4B47AE7A-7A45-43EA-A7EA-14030B043B1D}" destId="{7AFD054E-1AC0-45E6-91F8-0EFA0AB6D626}" srcOrd="0" destOrd="0" presId="urn:microsoft.com/office/officeart/2005/8/layout/hierarchy2"/>
    <dgm:cxn modelId="{A843CAE5-2063-4EFB-B77E-CF9CF0A99611}" type="presParOf" srcId="{3F94285B-1BF1-4E0F-84FA-61594AB311D7}" destId="{E76763D7-CD55-4A33-86D5-C359EB1CBBCB}" srcOrd="1" destOrd="0" presId="urn:microsoft.com/office/officeart/2005/8/layout/hierarchy2"/>
    <dgm:cxn modelId="{92021488-38B1-4B02-8929-FE5345FC972A}" type="presParOf" srcId="{E76763D7-CD55-4A33-86D5-C359EB1CBBCB}" destId="{7CFCAE8A-D60C-425C-B2C9-17F8D8A18EBD}" srcOrd="0" destOrd="1" presId="urn:microsoft.com/office/officeart/2005/8/layout/hierarchy2"/>
    <dgm:cxn modelId="{67E8F3D4-2FB8-4074-B216-C26120DBD111}" type="presOf" srcId="{296064E6-76A1-45E6-B14C-7BE36C23C561}" destId="{7CFCAE8A-D60C-425C-B2C9-17F8D8A18EBD}" srcOrd="0" destOrd="0" presId="urn:microsoft.com/office/officeart/2005/8/layout/hierarchy2"/>
    <dgm:cxn modelId="{48BABAE4-BC29-4897-8A18-41C81BBFA899}" type="presParOf" srcId="{7CFCAE8A-D60C-425C-B2C9-17F8D8A18EBD}" destId="{B264FDE3-1C17-4D6B-9DC4-F629BF0DA111}" srcOrd="0" destOrd="0" presId="urn:microsoft.com/office/officeart/2005/8/layout/hierarchy2"/>
    <dgm:cxn modelId="{557B09AF-90DE-44EA-B905-FE94BB9C9DBD}" type="presOf" srcId="{296064E6-76A1-45E6-B14C-7BE36C23C561}" destId="{B264FDE3-1C17-4D6B-9DC4-F629BF0DA111}" srcOrd="1" destOrd="0" presId="urn:microsoft.com/office/officeart/2005/8/layout/hierarchy2"/>
    <dgm:cxn modelId="{97C271AC-6E4D-4675-A253-59B005006482}" type="presParOf" srcId="{E76763D7-CD55-4A33-86D5-C359EB1CBBCB}" destId="{08BE9A70-4220-4BBF-8646-F50E31355B36}" srcOrd="1" destOrd="1" presId="urn:microsoft.com/office/officeart/2005/8/layout/hierarchy2"/>
    <dgm:cxn modelId="{1AE92CC5-B1BA-49B8-B267-DA4130415FDA}" type="presParOf" srcId="{08BE9A70-4220-4BBF-8646-F50E31355B36}" destId="{B1A2A470-0C45-4E0D-A295-D8906DD45E0A}" srcOrd="0" destOrd="1" presId="urn:microsoft.com/office/officeart/2005/8/layout/hierarchy2"/>
    <dgm:cxn modelId="{56134265-D9F2-4E64-AC16-1F0583D622E7}" type="presOf" srcId="{B445E6D5-9770-4ECC-8F0E-030CA22EAC90}" destId="{B1A2A470-0C45-4E0D-A295-D8906DD45E0A}" srcOrd="0" destOrd="0" presId="urn:microsoft.com/office/officeart/2005/8/layout/hierarchy2"/>
    <dgm:cxn modelId="{1FE38B44-3898-4816-9431-FC16D8848F29}" type="presParOf" srcId="{08BE9A70-4220-4BBF-8646-F50E31355B36}" destId="{E4B8D473-BCD5-40BB-97A8-3DC1023BE6FF}" srcOrd="1" destOrd="1" presId="urn:microsoft.com/office/officeart/2005/8/layout/hierarchy2"/>
    <dgm:cxn modelId="{E7BE4EB6-8CAB-4C66-BB98-D8E6A4AE1740}" type="presParOf" srcId="{E76763D7-CD55-4A33-86D5-C359EB1CBBCB}" destId="{C09B8A0E-D3FA-4EC1-BF59-B0DD0501F351}" srcOrd="2" destOrd="1" presId="urn:microsoft.com/office/officeart/2005/8/layout/hierarchy2"/>
    <dgm:cxn modelId="{5EE0EF5B-A177-4E84-B425-9AC87D50C7B6}" type="presOf" srcId="{512F1B0A-1A2C-4DFC-B09D-9B3A079C3FDF}" destId="{C09B8A0E-D3FA-4EC1-BF59-B0DD0501F351}" srcOrd="0" destOrd="0" presId="urn:microsoft.com/office/officeart/2005/8/layout/hierarchy2"/>
    <dgm:cxn modelId="{341DC879-A743-40A5-A857-8DC95B716672}" type="presParOf" srcId="{C09B8A0E-D3FA-4EC1-BF59-B0DD0501F351}" destId="{9B7A8297-18EF-4B75-8118-3708702E60F3}" srcOrd="0" destOrd="2" presId="urn:microsoft.com/office/officeart/2005/8/layout/hierarchy2"/>
    <dgm:cxn modelId="{B631DD55-4E67-4321-B29C-A6292C3F2D4A}" type="presOf" srcId="{512F1B0A-1A2C-4DFC-B09D-9B3A079C3FDF}" destId="{9B7A8297-18EF-4B75-8118-3708702E60F3}" srcOrd="1" destOrd="0" presId="urn:microsoft.com/office/officeart/2005/8/layout/hierarchy2"/>
    <dgm:cxn modelId="{5EB060BA-8B64-4F64-96CA-05B981B96BB6}" type="presParOf" srcId="{E76763D7-CD55-4A33-86D5-C359EB1CBBCB}" destId="{FC52B7C9-98CD-4A83-8B56-6806C34F9D37}" srcOrd="3" destOrd="1" presId="urn:microsoft.com/office/officeart/2005/8/layout/hierarchy2"/>
    <dgm:cxn modelId="{A0C49197-78CA-41C8-92B6-200C976619ED}" type="presParOf" srcId="{FC52B7C9-98CD-4A83-8B56-6806C34F9D37}" destId="{89DA7172-01ED-48DD-A564-90E042FA7E5B}" srcOrd="0" destOrd="3" presId="urn:microsoft.com/office/officeart/2005/8/layout/hierarchy2"/>
    <dgm:cxn modelId="{A212FB04-88D9-4AF5-8938-94905E88FD14}" type="presOf" srcId="{217FC13D-B2FB-4E94-8044-57979B5BF003}" destId="{89DA7172-01ED-48DD-A564-90E042FA7E5B}" srcOrd="0" destOrd="0" presId="urn:microsoft.com/office/officeart/2005/8/layout/hierarchy2"/>
    <dgm:cxn modelId="{2F83ABA3-BC3B-4EF3-8C50-D4768C437E4D}" type="presParOf" srcId="{FC52B7C9-98CD-4A83-8B56-6806C34F9D37}" destId="{5C1F52BC-4304-47EA-85C4-64A658B0FFC4}" srcOrd="1" destOrd="3" presId="urn:microsoft.com/office/officeart/2005/8/layout/hierarchy2"/>
    <dgm:cxn modelId="{EFF96D36-F179-4F55-9555-C24455DF738E}" type="presParOf" srcId="{E76763D7-CD55-4A33-86D5-C359EB1CBBCB}" destId="{C021B0BB-7120-44DB-97EC-216AAF95448E}" srcOrd="4" destOrd="1" presId="urn:microsoft.com/office/officeart/2005/8/layout/hierarchy2"/>
    <dgm:cxn modelId="{D8EF7CFC-A292-4701-9E10-4EABE858F720}" type="presOf" srcId="{EC458D9B-F2BA-4F1A-8EE7-016B0EE7424F}" destId="{C021B0BB-7120-44DB-97EC-216AAF95448E}" srcOrd="0" destOrd="0" presId="urn:microsoft.com/office/officeart/2005/8/layout/hierarchy2"/>
    <dgm:cxn modelId="{0ECB1AB2-1EBE-40E4-B02B-F9C458F01185}" type="presParOf" srcId="{C021B0BB-7120-44DB-97EC-216AAF95448E}" destId="{E65445B4-AA9B-45CC-81C0-F5E22E9EFAAA}" srcOrd="0" destOrd="4" presId="urn:microsoft.com/office/officeart/2005/8/layout/hierarchy2"/>
    <dgm:cxn modelId="{F9151058-809A-47C1-A644-C94843462E42}" type="presOf" srcId="{EC458D9B-F2BA-4F1A-8EE7-016B0EE7424F}" destId="{E65445B4-AA9B-45CC-81C0-F5E22E9EFAAA}" srcOrd="1" destOrd="0" presId="urn:microsoft.com/office/officeart/2005/8/layout/hierarchy2"/>
    <dgm:cxn modelId="{25D1F0DD-427A-4477-9175-0CBCBF36B1BD}" type="presParOf" srcId="{E76763D7-CD55-4A33-86D5-C359EB1CBBCB}" destId="{5CDC12E9-A07C-4BB2-9618-E53CE2C4F618}" srcOrd="5" destOrd="1" presId="urn:microsoft.com/office/officeart/2005/8/layout/hierarchy2"/>
    <dgm:cxn modelId="{74214B82-9DAB-4443-9D04-4E4681108C52}" type="presParOf" srcId="{5CDC12E9-A07C-4BB2-9618-E53CE2C4F618}" destId="{D226A854-C270-4BB5-A7DD-0878151181C4}" srcOrd="0" destOrd="5" presId="urn:microsoft.com/office/officeart/2005/8/layout/hierarchy2"/>
    <dgm:cxn modelId="{AB991FD2-D9C0-4ACC-9AAA-28A6F429291F}" type="presOf" srcId="{C9F9D458-E408-45A5-A30B-5E250C80CCDD}" destId="{D226A854-C270-4BB5-A7DD-0878151181C4}" srcOrd="0" destOrd="0" presId="urn:microsoft.com/office/officeart/2005/8/layout/hierarchy2"/>
    <dgm:cxn modelId="{97E4AF5F-5DC3-43AC-9A4D-EBCD4A6AF702}" type="presParOf" srcId="{5CDC12E9-A07C-4BB2-9618-E53CE2C4F618}" destId="{BF1BEF2B-99F3-4A8C-A265-949EE0DCE766}" srcOrd="1" destOrd="5" presId="urn:microsoft.com/office/officeart/2005/8/layout/hierarchy2"/>
  </dgm:cxnLst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31CA41-7F28-48F5-A4F1-9E44FCA55B58}" type="doc">
      <dgm:prSet qsTypeId="urn:microsoft.com/office/officeart/2005/8/quickstyle/simple5" csTypeId="urn:microsoft.com/office/officeart/2005/8/colors/accent6_4"/>
      <dgm:spPr/>
      <dgm:t>
        <a:bodyPr/>
        <a:p>
          <a:endParaRPr altLang="en-US"/>
        </a:p>
      </dgm:t>
    </dgm:pt>
    <dgm:pt modelId="{621B14D4-214C-45F7-B81F-0B0E3DF19B4D}">
      <dgm:prSet/>
      <dgm:spPr/>
      <dgm:t>
        <a:bodyPr/>
        <a:p>
          <a:r>
            <a:rPr lang="zh-CN" b="0" i="0" u="none" baseline="0">
              <a:rtl val="0"/>
            </a:rPr>
            <a:t>人脸识别门禁的优势</a:t>
          </a:r>
          <a:endParaRPr altLang="en-US"/>
        </a:p>
      </dgm:t>
    </dgm:pt>
    <dgm:pt modelId="{02437555-008D-4FE9-97E0-635E3BE94CC1}" cxnId="{22CDC9C4-8251-46CD-9029-235282FD4DE4}" type="parTrans">
      <dgm:prSet/>
      <dgm:spPr/>
    </dgm:pt>
    <dgm:pt modelId="{101AD3D8-64F7-495C-A978-F5A8770DFB1A}" cxnId="{22CDC9C4-8251-46CD-9029-235282FD4DE4}" type="sibTrans">
      <dgm:prSet/>
      <dgm:spPr/>
    </dgm:pt>
    <dgm:pt modelId="{052B525E-269D-4B39-B469-486543885E75}">
      <dgm:prSet/>
      <dgm:spPr/>
      <dgm:t>
        <a:bodyPr/>
        <a:p>
          <a:r>
            <a:rPr lang="zh-CN" b="0" i="0" u="none" baseline="0">
              <a:rtl val="0"/>
            </a:rPr>
            <a:t>方便</a:t>
          </a:r>
          <a:endParaRPr altLang="en-US"/>
        </a:p>
      </dgm:t>
    </dgm:pt>
    <dgm:pt modelId="{F19D0690-A9B3-4248-8990-210CECB840B3}" cxnId="{A783B631-F57B-44CE-A3B4-BD45FD6152F5}" type="parTrans">
      <dgm:prSet/>
      <dgm:spPr/>
    </dgm:pt>
    <dgm:pt modelId="{7E1A02CF-350D-4A49-BB01-7486BFFF4B32}" cxnId="{A783B631-F57B-44CE-A3B4-BD45FD6152F5}" type="sibTrans">
      <dgm:prSet/>
      <dgm:spPr/>
    </dgm:pt>
    <dgm:pt modelId="{3248F51B-AF45-4907-8D29-5FAC4BA97C55}">
      <dgm:prSet/>
      <dgm:spPr/>
      <dgm:t>
        <a:bodyPr/>
        <a:p>
          <a:r>
            <a:rPr lang="zh-CN" b="0" i="0" u="none" baseline="0">
              <a:rtl val="0"/>
            </a:rPr>
            <a:t>快捷</a:t>
          </a:r>
          <a:endParaRPr altLang="en-US"/>
        </a:p>
      </dgm:t>
    </dgm:pt>
    <dgm:pt modelId="{8E6E3368-5B60-44CC-BD12-F574471847B4}" cxnId="{BDB74D51-B66A-460E-8072-8874DF8AAE85}" type="parTrans">
      <dgm:prSet/>
      <dgm:spPr/>
    </dgm:pt>
    <dgm:pt modelId="{2FA6BFAA-75F3-4942-97BA-443826296C56}" cxnId="{BDB74D51-B66A-460E-8072-8874DF8AAE85}" type="sibTrans">
      <dgm:prSet/>
      <dgm:spPr/>
    </dgm:pt>
    <dgm:pt modelId="{42E88895-1D24-4CEB-B735-69041D5394E2}">
      <dgm:prSet/>
      <dgm:spPr/>
      <dgm:t>
        <a:bodyPr/>
        <a:p>
          <a:r>
            <a:rPr lang="zh-CN" b="0" i="0" u="none" baseline="0">
              <a:rtl val="0"/>
            </a:rPr>
            <a:t>智能</a:t>
          </a:r>
          <a:endParaRPr altLang="en-US"/>
        </a:p>
      </dgm:t>
    </dgm:pt>
    <dgm:pt modelId="{C14169E7-D3F7-4864-8BF2-B59762A54822}" cxnId="{0D23C91A-662C-4E74-A24F-8C9A6E3BB1E5}" type="parTrans">
      <dgm:prSet/>
      <dgm:spPr/>
    </dgm:pt>
    <dgm:pt modelId="{C6DE9449-4743-4A13-91E2-2458E00FFD57}" cxnId="{0D23C91A-662C-4E74-A24F-8C9A6E3BB1E5}" type="sibTrans">
      <dgm:prSet/>
      <dgm:spPr/>
    </dgm:pt>
    <dgm:pt modelId="{8CBE4962-8D38-42C6-9AE0-1BCC9D5FA9D2}" type="pres">
      <dgm:prSet presAssocID="{A431CA41-7F28-48F5-A4F1-9E44FCA55B5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8AE8FF0-6D7D-4F0C-8AA9-73F02745EED5}" type="pres">
      <dgm:prSet presAssocID="{621B14D4-214C-45F7-B81F-0B0E3DF19B4D}" presName="root1" presStyleCnt="0"/>
      <dgm:spPr/>
    </dgm:pt>
    <dgm:pt modelId="{19B6DA3B-EC77-4BB8-8412-080837FDCF92}" type="pres">
      <dgm:prSet presAssocID="{621B14D4-214C-45F7-B81F-0B0E3DF19B4D}" presName="LevelOneTextNode" presStyleLbl="node0" presStyleIdx="0" presStyleCnt="1">
        <dgm:presLayoutVars>
          <dgm:chPref val="3"/>
        </dgm:presLayoutVars>
      </dgm:prSet>
      <dgm:spPr/>
    </dgm:pt>
    <dgm:pt modelId="{45D4CA04-72BB-4C9F-A095-8B1119A14DA6}" type="pres">
      <dgm:prSet presAssocID="{621B14D4-214C-45F7-B81F-0B0E3DF19B4D}" presName="level2hierChild" presStyleCnt="0"/>
      <dgm:spPr/>
    </dgm:pt>
    <dgm:pt modelId="{7005A89C-FC1A-4AC5-B4E0-592A535B6415}" type="pres">
      <dgm:prSet presAssocID="{F19D0690-A9B3-4248-8990-210CECB840B3}" presName="conn2-1" presStyleLbl="parChTrans1D2" presStyleIdx="0" presStyleCnt="3"/>
      <dgm:spPr/>
    </dgm:pt>
    <dgm:pt modelId="{238355C4-1A53-4A9D-9C13-D83D1786FB4B}" type="pres">
      <dgm:prSet presAssocID="{F19D0690-A9B3-4248-8990-210CECB840B3}" presName="connTx" presStyleCnt="0"/>
      <dgm:spPr/>
    </dgm:pt>
    <dgm:pt modelId="{BDCBE1C2-7B57-404A-8C1A-A58C2F2DE9A8}" type="pres">
      <dgm:prSet presAssocID="{052B525E-269D-4B39-B469-486543885E75}" presName="root2" presStyleCnt="0"/>
      <dgm:spPr/>
    </dgm:pt>
    <dgm:pt modelId="{D15F0C1C-6427-499B-96DF-D764A87CFE47}" type="pres">
      <dgm:prSet presAssocID="{052B525E-269D-4B39-B469-486543885E75}" presName="LevelTwoTextNode" presStyleLbl="node2" presStyleIdx="0" presStyleCnt="3">
        <dgm:presLayoutVars>
          <dgm:chPref val="3"/>
        </dgm:presLayoutVars>
      </dgm:prSet>
      <dgm:spPr/>
    </dgm:pt>
    <dgm:pt modelId="{2F62DA1E-67BD-4A2A-9110-D144985106A4}" type="pres">
      <dgm:prSet presAssocID="{052B525E-269D-4B39-B469-486543885E75}" presName="level3hierChild" presStyleCnt="0"/>
      <dgm:spPr/>
    </dgm:pt>
    <dgm:pt modelId="{964723E5-8274-4BFD-9EA8-19A513D82AD7}" type="pres">
      <dgm:prSet presAssocID="{8E6E3368-5B60-44CC-BD12-F574471847B4}" presName="conn2-1" presStyleLbl="parChTrans1D2" presStyleIdx="1" presStyleCnt="3"/>
      <dgm:spPr/>
    </dgm:pt>
    <dgm:pt modelId="{6B533747-0D83-4787-BFE0-2C6C2D492286}" type="pres">
      <dgm:prSet presAssocID="{8E6E3368-5B60-44CC-BD12-F574471847B4}" presName="connTx" presStyleCnt="0"/>
      <dgm:spPr/>
    </dgm:pt>
    <dgm:pt modelId="{8E52A12E-5F17-4BE5-A691-C379EB39DBE6}" type="pres">
      <dgm:prSet presAssocID="{3248F51B-AF45-4907-8D29-5FAC4BA97C55}" presName="root2" presStyleCnt="0"/>
      <dgm:spPr/>
    </dgm:pt>
    <dgm:pt modelId="{E48FD96C-7E3B-48F1-B2E4-99A35BC9D2CD}" type="pres">
      <dgm:prSet presAssocID="{3248F51B-AF45-4907-8D29-5FAC4BA97C55}" presName="LevelTwoTextNode" presStyleLbl="node2" presStyleIdx="1" presStyleCnt="3">
        <dgm:presLayoutVars>
          <dgm:chPref val="3"/>
        </dgm:presLayoutVars>
      </dgm:prSet>
      <dgm:spPr/>
    </dgm:pt>
    <dgm:pt modelId="{B07E0D23-2EAC-4D2C-99E6-5C7E100E869A}" type="pres">
      <dgm:prSet presAssocID="{3248F51B-AF45-4907-8D29-5FAC4BA97C55}" presName="level3hierChild" presStyleCnt="0"/>
      <dgm:spPr/>
    </dgm:pt>
    <dgm:pt modelId="{6AC28B54-E543-4427-8DEF-D5F2E26EBFC6}" type="pres">
      <dgm:prSet presAssocID="{C14169E7-D3F7-4864-8BF2-B59762A54822}" presName="conn2-1" presStyleLbl="parChTrans1D2" presStyleIdx="2" presStyleCnt="3"/>
      <dgm:spPr/>
    </dgm:pt>
    <dgm:pt modelId="{0289594C-4D65-4917-8176-59A467CCD7F6}" type="pres">
      <dgm:prSet presAssocID="{C14169E7-D3F7-4864-8BF2-B59762A54822}" presName="connTx" presStyleCnt="0"/>
      <dgm:spPr/>
    </dgm:pt>
    <dgm:pt modelId="{14D4E81F-50DB-496E-A973-45D55AF1A0B8}" type="pres">
      <dgm:prSet presAssocID="{42E88895-1D24-4CEB-B735-69041D5394E2}" presName="root2" presStyleCnt="0"/>
      <dgm:spPr/>
    </dgm:pt>
    <dgm:pt modelId="{8B6243A4-F383-4CC1-B744-CF88DC37FA23}" type="pres">
      <dgm:prSet presAssocID="{42E88895-1D24-4CEB-B735-69041D5394E2}" presName="LevelTwoTextNode" presStyleLbl="node2" presStyleIdx="2" presStyleCnt="3">
        <dgm:presLayoutVars>
          <dgm:chPref val="3"/>
        </dgm:presLayoutVars>
      </dgm:prSet>
      <dgm:spPr/>
    </dgm:pt>
    <dgm:pt modelId="{7D736862-BD9D-4A37-B084-000F017781F8}" type="pres">
      <dgm:prSet presAssocID="{42E88895-1D24-4CEB-B735-69041D5394E2}" presName="level3hierChild" presStyleCnt="0"/>
      <dgm:spPr/>
    </dgm:pt>
  </dgm:ptLst>
  <dgm:cxnLst>
    <dgm:cxn modelId="{22CDC9C4-8251-46CD-9029-235282FD4DE4}" srcId="{A431CA41-7F28-48F5-A4F1-9E44FCA55B58}" destId="{621B14D4-214C-45F7-B81F-0B0E3DF19B4D}" srcOrd="0" destOrd="0" parTransId="{02437555-008D-4FE9-97E0-635E3BE94CC1}" sibTransId="{101AD3D8-64F7-495C-A978-F5A8770DFB1A}"/>
    <dgm:cxn modelId="{A783B631-F57B-44CE-A3B4-BD45FD6152F5}" srcId="{621B14D4-214C-45F7-B81F-0B0E3DF19B4D}" destId="{052B525E-269D-4B39-B469-486543885E75}" srcOrd="0" destOrd="0" parTransId="{F19D0690-A9B3-4248-8990-210CECB840B3}" sibTransId="{7E1A02CF-350D-4A49-BB01-7486BFFF4B32}"/>
    <dgm:cxn modelId="{BDB74D51-B66A-460E-8072-8874DF8AAE85}" srcId="{621B14D4-214C-45F7-B81F-0B0E3DF19B4D}" destId="{3248F51B-AF45-4907-8D29-5FAC4BA97C55}" srcOrd="1" destOrd="0" parTransId="{8E6E3368-5B60-44CC-BD12-F574471847B4}" sibTransId="{2FA6BFAA-75F3-4942-97BA-443826296C56}"/>
    <dgm:cxn modelId="{0D23C91A-662C-4E74-A24F-8C9A6E3BB1E5}" srcId="{621B14D4-214C-45F7-B81F-0B0E3DF19B4D}" destId="{42E88895-1D24-4CEB-B735-69041D5394E2}" srcOrd="2" destOrd="0" parTransId="{C14169E7-D3F7-4864-8BF2-B59762A54822}" sibTransId="{C6DE9449-4743-4A13-91E2-2458E00FFD57}"/>
    <dgm:cxn modelId="{1E3E5BCB-5FB7-4064-8AB8-103D94A50B94}" type="presOf" srcId="{A431CA41-7F28-48F5-A4F1-9E44FCA55B58}" destId="{8CBE4962-8D38-42C6-9AE0-1BCC9D5FA9D2}" srcOrd="0" destOrd="0" presId="urn:microsoft.com/office/officeart/2005/8/layout/hierarchy2"/>
    <dgm:cxn modelId="{47397563-0BE9-4823-9D9A-32011D142DAC}" type="presParOf" srcId="{8CBE4962-8D38-42C6-9AE0-1BCC9D5FA9D2}" destId="{08AE8FF0-6D7D-4F0C-8AA9-73F02745EED5}" srcOrd="0" destOrd="0" presId="urn:microsoft.com/office/officeart/2005/8/layout/hierarchy2"/>
    <dgm:cxn modelId="{BED667B4-56E0-47BE-9A24-00BAA9C517A5}" type="presParOf" srcId="{08AE8FF0-6D7D-4F0C-8AA9-73F02745EED5}" destId="{19B6DA3B-EC77-4BB8-8412-080837FDCF92}" srcOrd="0" destOrd="0" presId="urn:microsoft.com/office/officeart/2005/8/layout/hierarchy2"/>
    <dgm:cxn modelId="{CD95DA60-D6C6-4CEF-89AA-0B9ECCE629A9}" type="presOf" srcId="{621B14D4-214C-45F7-B81F-0B0E3DF19B4D}" destId="{19B6DA3B-EC77-4BB8-8412-080837FDCF92}" srcOrd="0" destOrd="0" presId="urn:microsoft.com/office/officeart/2005/8/layout/hierarchy2"/>
    <dgm:cxn modelId="{19A49E46-FC35-48B8-A07C-01166AA579AD}" type="presParOf" srcId="{08AE8FF0-6D7D-4F0C-8AA9-73F02745EED5}" destId="{45D4CA04-72BB-4C9F-A095-8B1119A14DA6}" srcOrd="1" destOrd="0" presId="urn:microsoft.com/office/officeart/2005/8/layout/hierarchy2"/>
    <dgm:cxn modelId="{DA1DFFB8-B85C-40BF-998E-07BDC3600214}" type="presParOf" srcId="{45D4CA04-72BB-4C9F-A095-8B1119A14DA6}" destId="{7005A89C-FC1A-4AC5-B4E0-592A535B6415}" srcOrd="0" destOrd="1" presId="urn:microsoft.com/office/officeart/2005/8/layout/hierarchy2"/>
    <dgm:cxn modelId="{C4ADBE7A-79F9-40AD-B743-91FD133816CC}" type="presOf" srcId="{F19D0690-A9B3-4248-8990-210CECB840B3}" destId="{7005A89C-FC1A-4AC5-B4E0-592A535B6415}" srcOrd="0" destOrd="0" presId="urn:microsoft.com/office/officeart/2005/8/layout/hierarchy2"/>
    <dgm:cxn modelId="{8777DDE0-7C6C-48D4-8267-6CC5F99950D0}" type="presParOf" srcId="{7005A89C-FC1A-4AC5-B4E0-592A535B6415}" destId="{238355C4-1A53-4A9D-9C13-D83D1786FB4B}" srcOrd="0" destOrd="0" presId="urn:microsoft.com/office/officeart/2005/8/layout/hierarchy2"/>
    <dgm:cxn modelId="{95202D88-80BC-40F7-9A00-8243544566F2}" type="presOf" srcId="{F19D0690-A9B3-4248-8990-210CECB840B3}" destId="{238355C4-1A53-4A9D-9C13-D83D1786FB4B}" srcOrd="1" destOrd="0" presId="urn:microsoft.com/office/officeart/2005/8/layout/hierarchy2"/>
    <dgm:cxn modelId="{B33A3C4A-2C0F-477A-9ECA-89A243EDC29E}" type="presParOf" srcId="{45D4CA04-72BB-4C9F-A095-8B1119A14DA6}" destId="{BDCBE1C2-7B57-404A-8C1A-A58C2F2DE9A8}" srcOrd="1" destOrd="1" presId="urn:microsoft.com/office/officeart/2005/8/layout/hierarchy2"/>
    <dgm:cxn modelId="{43345E48-135A-44A1-9694-558231C8AC7F}" type="presParOf" srcId="{BDCBE1C2-7B57-404A-8C1A-A58C2F2DE9A8}" destId="{D15F0C1C-6427-499B-96DF-D764A87CFE47}" srcOrd="0" destOrd="1" presId="urn:microsoft.com/office/officeart/2005/8/layout/hierarchy2"/>
    <dgm:cxn modelId="{FFFA925C-6165-4ADD-BE8C-899A6B0F76B5}" type="presOf" srcId="{052B525E-269D-4B39-B469-486543885E75}" destId="{D15F0C1C-6427-499B-96DF-D764A87CFE47}" srcOrd="0" destOrd="0" presId="urn:microsoft.com/office/officeart/2005/8/layout/hierarchy2"/>
    <dgm:cxn modelId="{A2F1D333-19EB-4785-82A4-4C7EF54576EC}" type="presParOf" srcId="{BDCBE1C2-7B57-404A-8C1A-A58C2F2DE9A8}" destId="{2F62DA1E-67BD-4A2A-9110-D144985106A4}" srcOrd="1" destOrd="1" presId="urn:microsoft.com/office/officeart/2005/8/layout/hierarchy2"/>
    <dgm:cxn modelId="{4B01500F-F7A8-44A3-9795-50361F3317FE}" type="presParOf" srcId="{45D4CA04-72BB-4C9F-A095-8B1119A14DA6}" destId="{964723E5-8274-4BFD-9EA8-19A513D82AD7}" srcOrd="2" destOrd="1" presId="urn:microsoft.com/office/officeart/2005/8/layout/hierarchy2"/>
    <dgm:cxn modelId="{F5C21BB0-F1AF-4D93-99DD-E324C487D69D}" type="presOf" srcId="{8E6E3368-5B60-44CC-BD12-F574471847B4}" destId="{964723E5-8274-4BFD-9EA8-19A513D82AD7}" srcOrd="0" destOrd="0" presId="urn:microsoft.com/office/officeart/2005/8/layout/hierarchy2"/>
    <dgm:cxn modelId="{622670F9-D758-44AC-8CD6-20660E02CD3C}" type="presParOf" srcId="{964723E5-8274-4BFD-9EA8-19A513D82AD7}" destId="{6B533747-0D83-4787-BFE0-2C6C2D492286}" srcOrd="0" destOrd="2" presId="urn:microsoft.com/office/officeart/2005/8/layout/hierarchy2"/>
    <dgm:cxn modelId="{78D2D927-0EA6-43B6-BD84-197504600854}" type="presOf" srcId="{8E6E3368-5B60-44CC-BD12-F574471847B4}" destId="{6B533747-0D83-4787-BFE0-2C6C2D492286}" srcOrd="1" destOrd="0" presId="urn:microsoft.com/office/officeart/2005/8/layout/hierarchy2"/>
    <dgm:cxn modelId="{9BD3F990-6287-4EEE-AB8F-1542F17CF2A6}" type="presParOf" srcId="{45D4CA04-72BB-4C9F-A095-8B1119A14DA6}" destId="{8E52A12E-5F17-4BE5-A691-C379EB39DBE6}" srcOrd="3" destOrd="1" presId="urn:microsoft.com/office/officeart/2005/8/layout/hierarchy2"/>
    <dgm:cxn modelId="{2222C41C-7821-4878-805D-3BBCB0048A74}" type="presParOf" srcId="{8E52A12E-5F17-4BE5-A691-C379EB39DBE6}" destId="{E48FD96C-7E3B-48F1-B2E4-99A35BC9D2CD}" srcOrd="0" destOrd="3" presId="urn:microsoft.com/office/officeart/2005/8/layout/hierarchy2"/>
    <dgm:cxn modelId="{60B793DA-68CE-4DB7-9121-348CDA5C1EEF}" type="presOf" srcId="{3248F51B-AF45-4907-8D29-5FAC4BA97C55}" destId="{E48FD96C-7E3B-48F1-B2E4-99A35BC9D2CD}" srcOrd="0" destOrd="0" presId="urn:microsoft.com/office/officeart/2005/8/layout/hierarchy2"/>
    <dgm:cxn modelId="{8D12823F-6425-42E4-9591-90177FD2662E}" type="presParOf" srcId="{8E52A12E-5F17-4BE5-A691-C379EB39DBE6}" destId="{B07E0D23-2EAC-4D2C-99E6-5C7E100E869A}" srcOrd="1" destOrd="3" presId="urn:microsoft.com/office/officeart/2005/8/layout/hierarchy2"/>
    <dgm:cxn modelId="{9D19E178-26FB-49DC-B8B4-601F2FFFED08}" type="presParOf" srcId="{45D4CA04-72BB-4C9F-A095-8B1119A14DA6}" destId="{6AC28B54-E543-4427-8DEF-D5F2E26EBFC6}" srcOrd="4" destOrd="1" presId="urn:microsoft.com/office/officeart/2005/8/layout/hierarchy2"/>
    <dgm:cxn modelId="{51191ACB-6480-4543-9132-B9EF615BDDBC}" type="presOf" srcId="{C14169E7-D3F7-4864-8BF2-B59762A54822}" destId="{6AC28B54-E543-4427-8DEF-D5F2E26EBFC6}" srcOrd="0" destOrd="0" presId="urn:microsoft.com/office/officeart/2005/8/layout/hierarchy2"/>
    <dgm:cxn modelId="{7801E064-C1AC-41B0-A2B9-AD16AF12057B}" type="presParOf" srcId="{6AC28B54-E543-4427-8DEF-D5F2E26EBFC6}" destId="{0289594C-4D65-4917-8176-59A467CCD7F6}" srcOrd="0" destOrd="4" presId="urn:microsoft.com/office/officeart/2005/8/layout/hierarchy2"/>
    <dgm:cxn modelId="{91441248-AA6A-4508-8144-9573A5139CD1}" type="presOf" srcId="{C14169E7-D3F7-4864-8BF2-B59762A54822}" destId="{0289594C-4D65-4917-8176-59A467CCD7F6}" srcOrd="1" destOrd="0" presId="urn:microsoft.com/office/officeart/2005/8/layout/hierarchy2"/>
    <dgm:cxn modelId="{A15AA7F3-9857-45B3-93F8-D08C9444C04B}" type="presParOf" srcId="{45D4CA04-72BB-4C9F-A095-8B1119A14DA6}" destId="{14D4E81F-50DB-496E-A973-45D55AF1A0B8}" srcOrd="5" destOrd="1" presId="urn:microsoft.com/office/officeart/2005/8/layout/hierarchy2"/>
    <dgm:cxn modelId="{40652323-04DF-4DBC-904D-1271CACD9830}" type="presParOf" srcId="{14D4E81F-50DB-496E-A973-45D55AF1A0B8}" destId="{8B6243A4-F383-4CC1-B744-CF88DC37FA23}" srcOrd="0" destOrd="5" presId="urn:microsoft.com/office/officeart/2005/8/layout/hierarchy2"/>
    <dgm:cxn modelId="{0474F8BA-0471-432F-89EA-55B1C88F6FFC}" type="presOf" srcId="{42E88895-1D24-4CEB-B735-69041D5394E2}" destId="{8B6243A4-F383-4CC1-B744-CF88DC37FA23}" srcOrd="0" destOrd="0" presId="urn:microsoft.com/office/officeart/2005/8/layout/hierarchy2"/>
    <dgm:cxn modelId="{6E2506DA-15B8-4A77-BCF5-678B79D7965E}" type="presParOf" srcId="{14D4E81F-50DB-496E-A973-45D55AF1A0B8}" destId="{7D736862-BD9D-4A37-B084-000F017781F8}" srcOrd="1" destOrd="5" presId="urn:microsoft.com/office/officeart/2005/8/layout/hierarchy2"/>
  </dgm:cxnLst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777EF2-C9FD-46B2-BF5F-6D658660013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0990B92-511A-4FC7-A4C8-5CC50255894E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i="0" u="none" baseline="0" dirty="0">
              <a:rtl val="0"/>
            </a:rPr>
            <a:t>输入数据</a:t>
          </a:r>
          <a:r>
            <a:rPr lang="zh-CN" altLang="en-US" sz="1800" b="0" i="0" u="none" baseline="0" dirty="0">
              <a:rtl val="0"/>
            </a:rPr>
            <a:t/>
          </a:r>
          <a:endParaRPr lang="zh-CN" altLang="en-US" sz="1800" b="0" i="0" u="none" baseline="0" dirty="0">
            <a:rtl val="0"/>
          </a:endParaRPr>
        </a:p>
      </dgm:t>
    </dgm:pt>
    <dgm:pt modelId="{AB200F0B-0DAA-474C-97FD-3D07BF562AAB}" cxnId="{355F5129-2F2D-49CB-9C33-2725735F4E09}" type="parTrans">
      <dgm:prSet/>
      <dgm:spPr/>
      <dgm:t>
        <a:bodyPr/>
        <a:lstStyle/>
        <a:p>
          <a:endParaRPr lang="zh-CN" altLang="en-US" sz="2000"/>
        </a:p>
      </dgm:t>
    </dgm:pt>
    <dgm:pt modelId="{08ACF40A-2DBD-4C53-B04E-731FFDD7023F}" cxnId="{355F5129-2F2D-49CB-9C33-2725735F4E09}" type="sibTrans">
      <dgm:prSet custT="1"/>
      <dgm:spPr/>
      <dgm:t>
        <a:bodyPr/>
        <a:lstStyle/>
        <a:p>
          <a:endParaRPr lang="zh-CN" altLang="en-US" sz="1000"/>
        </a:p>
      </dgm:t>
    </dgm:pt>
    <dgm:pt modelId="{E1D24145-5A7C-4B34-8855-376EEEEAB32C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u="none" baseline="0" dirty="0">
              <a:rtl val="0"/>
            </a:rPr>
            <a:t>人脸识别</a:t>
          </a:r>
          <a:r>
            <a:rPr lang="zh-CN" altLang="en-US" sz="2000" b="0" i="0" u="none" baseline="0" dirty="0">
              <a:rtl val="0"/>
            </a:rPr>
            <a:t>算法</a:t>
          </a:r>
          <a:r>
            <a:rPr lang="zh-CN" altLang="en-US" sz="2000" b="0" i="0" u="none" baseline="0" dirty="0">
              <a:rtl val="0"/>
            </a:rPr>
            <a:t/>
          </a:r>
          <a:endParaRPr lang="zh-CN" altLang="en-US" sz="2000" b="0" i="0" u="none" baseline="0" dirty="0">
            <a:rtl val="0"/>
          </a:endParaRPr>
        </a:p>
      </dgm:t>
    </dgm:pt>
    <dgm:pt modelId="{4EDAE276-EE1F-45B2-9031-08E24089688F}" cxnId="{8BBA015A-E6C8-4E0C-B036-0C99EB385D77}" type="parTrans">
      <dgm:prSet/>
      <dgm:spPr/>
      <dgm:t>
        <a:bodyPr/>
        <a:lstStyle/>
        <a:p>
          <a:endParaRPr lang="zh-CN" altLang="en-US" sz="2000"/>
        </a:p>
      </dgm:t>
    </dgm:pt>
    <dgm:pt modelId="{1AFB897A-F854-40D8-83F2-3057D0872848}" cxnId="{8BBA015A-E6C8-4E0C-B036-0C99EB385D77}" type="sibTrans">
      <dgm:prSet custT="1"/>
      <dgm:spPr/>
      <dgm:t>
        <a:bodyPr/>
        <a:lstStyle/>
        <a:p>
          <a:endParaRPr lang="zh-CN" altLang="en-US" sz="1000"/>
        </a:p>
      </dgm:t>
    </dgm:pt>
    <dgm:pt modelId="{4581C492-2C8A-48AF-8C35-2F5EADAB6A06}">
      <dgm:prSet phldr="0" custT="1"/>
      <dgm:spPr/>
      <dgm:t>
        <a:bodyPr vert="horz" wrap="square"/>
        <a:lstStyle/>
        <a:p>
          <a:r>
            <a:rPr lang="zh-CN" altLang="en-US" sz="2000" b="0" i="0" u="none" baseline="0" dirty="0">
              <a:rtl val="0"/>
            </a:rPr>
            <a:t>输出结果</a:t>
          </a:r>
          <a:endParaRPr lang="zh-CN" altLang="en-US" sz="2000"/>
        </a:p>
      </dgm:t>
    </dgm:pt>
    <dgm:pt modelId="{81FCDB27-BB48-4E78-8AEA-2E74E9E1A65B}" cxnId="{543286D7-26E8-4520-9F4C-7421A124D2A4}" type="parTrans">
      <dgm:prSet/>
      <dgm:spPr/>
      <dgm:t>
        <a:bodyPr/>
        <a:lstStyle/>
        <a:p>
          <a:endParaRPr lang="zh-CN" altLang="en-US" sz="2000"/>
        </a:p>
      </dgm:t>
    </dgm:pt>
    <dgm:pt modelId="{1793C3E3-BA36-45DB-8BCC-1050154C19F7}" cxnId="{543286D7-26E8-4520-9F4C-7421A124D2A4}" type="sibTrans">
      <dgm:prSet/>
      <dgm:spPr/>
      <dgm:t>
        <a:bodyPr/>
        <a:lstStyle/>
        <a:p>
          <a:endParaRPr lang="zh-CN" altLang="en-US" sz="2000"/>
        </a:p>
      </dgm:t>
    </dgm:pt>
    <dgm:pt modelId="{ACFD666D-A77D-4566-A23A-33E7627D4983}" type="pres">
      <dgm:prSet presAssocID="{7E777EF2-C9FD-46B2-BF5F-6D658660013E}" presName="Name0" presStyleCnt="0">
        <dgm:presLayoutVars>
          <dgm:dir/>
          <dgm:resizeHandles val="exact"/>
        </dgm:presLayoutVars>
      </dgm:prSet>
      <dgm:spPr/>
    </dgm:pt>
    <dgm:pt modelId="{1B2A71CD-3A75-4641-83B7-237C6923693C}" type="pres">
      <dgm:prSet presAssocID="{30990B92-511A-4FC7-A4C8-5CC50255894E}" presName="node" presStyleLbl="node1" presStyleIdx="0" presStyleCnt="3">
        <dgm:presLayoutVars>
          <dgm:bulletEnabled val="1"/>
        </dgm:presLayoutVars>
      </dgm:prSet>
      <dgm:spPr/>
    </dgm:pt>
    <dgm:pt modelId="{7403D12C-6931-4850-9F47-0864176D4E38}" type="pres">
      <dgm:prSet presAssocID="{08ACF40A-2DBD-4C53-B04E-731FFDD7023F}" presName="sibTrans" presStyleLbl="sibTrans2D1" presStyleIdx="0" presStyleCnt="2"/>
      <dgm:spPr/>
    </dgm:pt>
    <dgm:pt modelId="{D6A43E6A-CE24-4104-837E-9DDE9D07959A}" type="pres">
      <dgm:prSet presAssocID="{08ACF40A-2DBD-4C53-B04E-731FFDD7023F}" presName="connectorText" presStyleCnt="0"/>
      <dgm:spPr/>
    </dgm:pt>
    <dgm:pt modelId="{2726D57E-AAF8-4F49-865D-B64E2244B2F1}" type="pres">
      <dgm:prSet presAssocID="{E1D24145-5A7C-4B34-8855-376EEEEAB32C}" presName="node" presStyleLbl="node1" presStyleIdx="1" presStyleCnt="3">
        <dgm:presLayoutVars>
          <dgm:bulletEnabled val="1"/>
        </dgm:presLayoutVars>
      </dgm:prSet>
      <dgm:spPr/>
    </dgm:pt>
    <dgm:pt modelId="{71C2EB8C-5926-4C03-A370-52DCF317B00A}" type="pres">
      <dgm:prSet presAssocID="{1AFB897A-F854-40D8-83F2-3057D0872848}" presName="sibTrans" presStyleLbl="sibTrans2D1" presStyleIdx="1" presStyleCnt="2"/>
      <dgm:spPr/>
    </dgm:pt>
    <dgm:pt modelId="{A682D625-070A-4AFA-8C0E-34CAA5ADC201}" type="pres">
      <dgm:prSet presAssocID="{1AFB897A-F854-40D8-83F2-3057D0872848}" presName="connectorText" presStyleCnt="0"/>
      <dgm:spPr/>
    </dgm:pt>
    <dgm:pt modelId="{32D6B0AD-F156-4C7F-AB31-B605660243C4}" type="pres">
      <dgm:prSet presAssocID="{4581C492-2C8A-48AF-8C35-2F5EADAB6A06}" presName="node" presStyleLbl="node1" presStyleIdx="2" presStyleCnt="3">
        <dgm:presLayoutVars>
          <dgm:bulletEnabled val="1"/>
        </dgm:presLayoutVars>
      </dgm:prSet>
      <dgm:spPr/>
    </dgm:pt>
  </dgm:ptLst>
  <dgm:cxnLst>
    <dgm:cxn modelId="{355F5129-2F2D-49CB-9C33-2725735F4E09}" srcId="{7E777EF2-C9FD-46B2-BF5F-6D658660013E}" destId="{30990B92-511A-4FC7-A4C8-5CC50255894E}" srcOrd="0" destOrd="0" parTransId="{AB200F0B-0DAA-474C-97FD-3D07BF562AAB}" sibTransId="{08ACF40A-2DBD-4C53-B04E-731FFDD7023F}"/>
    <dgm:cxn modelId="{8BBA015A-E6C8-4E0C-B036-0C99EB385D77}" srcId="{7E777EF2-C9FD-46B2-BF5F-6D658660013E}" destId="{E1D24145-5A7C-4B34-8855-376EEEEAB32C}" srcOrd="1" destOrd="0" parTransId="{4EDAE276-EE1F-45B2-9031-08E24089688F}" sibTransId="{1AFB897A-F854-40D8-83F2-3057D0872848}"/>
    <dgm:cxn modelId="{543286D7-26E8-4520-9F4C-7421A124D2A4}" srcId="{7E777EF2-C9FD-46B2-BF5F-6D658660013E}" destId="{4581C492-2C8A-48AF-8C35-2F5EADAB6A06}" srcOrd="2" destOrd="0" parTransId="{81FCDB27-BB48-4E78-8AEA-2E74E9E1A65B}" sibTransId="{1793C3E3-BA36-45DB-8BCC-1050154C19F7}"/>
    <dgm:cxn modelId="{DD649F20-A9E4-4D21-A6D5-3764824EBCF6}" type="presOf" srcId="{7E777EF2-C9FD-46B2-BF5F-6D658660013E}" destId="{ACFD666D-A77D-4566-A23A-33E7627D4983}" srcOrd="0" destOrd="0" presId="urn:microsoft.com/office/officeart/2005/8/layout/process1"/>
    <dgm:cxn modelId="{0CB72C18-75C5-4042-909A-6876156A4194}" type="presParOf" srcId="{ACFD666D-A77D-4566-A23A-33E7627D4983}" destId="{1B2A71CD-3A75-4641-83B7-237C6923693C}" srcOrd="0" destOrd="0" presId="urn:microsoft.com/office/officeart/2005/8/layout/process1"/>
    <dgm:cxn modelId="{8BB6DE1A-9CE4-439D-9FC0-8458E72150A7}" type="presOf" srcId="{30990B92-511A-4FC7-A4C8-5CC50255894E}" destId="{1B2A71CD-3A75-4641-83B7-237C6923693C}" srcOrd="0" destOrd="0" presId="urn:microsoft.com/office/officeart/2005/8/layout/process1"/>
    <dgm:cxn modelId="{AE56EC91-CED9-424E-96BC-6248A693CF39}" type="presParOf" srcId="{ACFD666D-A77D-4566-A23A-33E7627D4983}" destId="{7403D12C-6931-4850-9F47-0864176D4E38}" srcOrd="1" destOrd="0" presId="urn:microsoft.com/office/officeart/2005/8/layout/process1"/>
    <dgm:cxn modelId="{CC781ED6-41E5-4D36-876D-842855E6C4F5}" type="presOf" srcId="{08ACF40A-2DBD-4C53-B04E-731FFDD7023F}" destId="{7403D12C-6931-4850-9F47-0864176D4E38}" srcOrd="0" destOrd="0" presId="urn:microsoft.com/office/officeart/2005/8/layout/process1"/>
    <dgm:cxn modelId="{E0D8944A-58E5-425A-A028-B1D5438D0682}" type="presParOf" srcId="{7403D12C-6931-4850-9F47-0864176D4E38}" destId="{D6A43E6A-CE24-4104-837E-9DDE9D07959A}" srcOrd="0" destOrd="1" presId="urn:microsoft.com/office/officeart/2005/8/layout/process1"/>
    <dgm:cxn modelId="{AA430C31-CC48-45E1-92D8-7057D5E886F0}" type="presOf" srcId="{08ACF40A-2DBD-4C53-B04E-731FFDD7023F}" destId="{D6A43E6A-CE24-4104-837E-9DDE9D07959A}" srcOrd="1" destOrd="0" presId="urn:microsoft.com/office/officeart/2005/8/layout/process1"/>
    <dgm:cxn modelId="{CF329FBB-DCA6-4CE1-9EA4-9190135BB235}" type="presParOf" srcId="{ACFD666D-A77D-4566-A23A-33E7627D4983}" destId="{2726D57E-AAF8-4F49-865D-B64E2244B2F1}" srcOrd="2" destOrd="0" presId="urn:microsoft.com/office/officeart/2005/8/layout/process1"/>
    <dgm:cxn modelId="{0B1AF78B-3DB4-4A77-83BE-3DCAE92F4791}" type="presOf" srcId="{E1D24145-5A7C-4B34-8855-376EEEEAB32C}" destId="{2726D57E-AAF8-4F49-865D-B64E2244B2F1}" srcOrd="0" destOrd="0" presId="urn:microsoft.com/office/officeart/2005/8/layout/process1"/>
    <dgm:cxn modelId="{EA776AA4-FB0C-4BB8-A362-B2BF826B8AD4}" type="presParOf" srcId="{ACFD666D-A77D-4566-A23A-33E7627D4983}" destId="{71C2EB8C-5926-4C03-A370-52DCF317B00A}" srcOrd="3" destOrd="0" presId="urn:microsoft.com/office/officeart/2005/8/layout/process1"/>
    <dgm:cxn modelId="{1FB11DF9-916C-48B8-8DBF-F6509CF572A9}" type="presOf" srcId="{1AFB897A-F854-40D8-83F2-3057D0872848}" destId="{71C2EB8C-5926-4C03-A370-52DCF317B00A}" srcOrd="0" destOrd="0" presId="urn:microsoft.com/office/officeart/2005/8/layout/process1"/>
    <dgm:cxn modelId="{350B58CE-4CAC-42A3-A536-111D6603C472}" type="presParOf" srcId="{71C2EB8C-5926-4C03-A370-52DCF317B00A}" destId="{A682D625-070A-4AFA-8C0E-34CAA5ADC201}" srcOrd="0" destOrd="3" presId="urn:microsoft.com/office/officeart/2005/8/layout/process1"/>
    <dgm:cxn modelId="{3577B9B5-EA96-495B-8C73-CF59ADA29141}" type="presOf" srcId="{1AFB897A-F854-40D8-83F2-3057D0872848}" destId="{A682D625-070A-4AFA-8C0E-34CAA5ADC201}" srcOrd="1" destOrd="0" presId="urn:microsoft.com/office/officeart/2005/8/layout/process1"/>
    <dgm:cxn modelId="{09EAE768-2B05-48F1-9FE8-4384EF37E1A3}" type="presParOf" srcId="{ACFD666D-A77D-4566-A23A-33E7627D4983}" destId="{32D6B0AD-F156-4C7F-AB31-B605660243C4}" srcOrd="4" destOrd="0" presId="urn:microsoft.com/office/officeart/2005/8/layout/process1"/>
    <dgm:cxn modelId="{AA7C40FF-DD0E-431C-9489-46331C27FE3A}" type="presOf" srcId="{4581C492-2C8A-48AF-8C35-2F5EADAB6A06}" destId="{32D6B0AD-F156-4C7F-AB31-B605660243C4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482340" cy="2193925"/>
        <a:chOff x="0" y="0"/>
        <a:chExt cx="3482340" cy="2193925"/>
      </a:xfrm>
    </dsp:grpSpPr>
    <dsp:sp modelId="{7AFD054E-1AC0-45E6-91F8-0EFA0AB6D626}">
      <dsp:nvSpPr>
        <dsp:cNvPr id="3" name="圆角矩形 2"/>
        <dsp:cNvSpPr/>
      </dsp:nvSpPr>
      <dsp:spPr bwMode="white">
        <a:xfrm>
          <a:off x="145588" y="764550"/>
          <a:ext cx="1329652" cy="664826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2"/>
        </a:fillRef>
        <a:effectRef idx="3">
          <a:scrgbClr r="0" g="0" b="0"/>
        </a:effectRef>
        <a:fontRef idx="minor">
          <a:schemeClr val="lt1"/>
        </a:fontRef>
      </dsp:style>
      <dsp:txBody>
        <a:bodyPr lIns="12065" tIns="12065" rIns="12065" bIns="12065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校园卡门禁</a:t>
          </a:r>
          <a:r>
            <a:rPr lang="zh-CN" b="0" i="0" u="none" baseline="0">
              <a:rtl val="0"/>
            </a:rPr>
            <a:t>弊端</a:t>
          </a:r>
          <a:endParaRPr altLang="en-US"/>
        </a:p>
      </dsp:txBody>
      <dsp:txXfrm>
        <a:off x="145588" y="764550"/>
        <a:ext cx="1329652" cy="664826"/>
      </dsp:txXfrm>
    </dsp:sp>
    <dsp:sp modelId="{7CFCAE8A-D60C-425C-B2C9-17F8D8A18EBD}">
      <dsp:nvSpPr>
        <dsp:cNvPr id="7" name="任意多边形 6"/>
        <dsp:cNvSpPr/>
      </dsp:nvSpPr>
      <dsp:spPr bwMode="white">
        <a:xfrm>
          <a:off x="1275495" y="687415"/>
          <a:ext cx="931349" cy="54545"/>
        </a:xfrm>
        <a:custGeom>
          <a:avLst/>
          <a:gdLst/>
          <a:ahLst/>
          <a:cxnLst/>
          <a:pathLst>
            <a:path w="1467" h="86">
              <a:moveTo>
                <a:pt x="315" y="645"/>
              </a:moveTo>
              <a:lnTo>
                <a:pt x="1152" y="-559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</a:p>
      </dsp:txBody>
      <dsp:txXfrm>
        <a:off x="1275495" y="687415"/>
        <a:ext cx="931349" cy="54545"/>
      </dsp:txXfrm>
    </dsp:sp>
    <dsp:sp modelId="{B1A2A470-0C45-4E0D-A295-D8906DD45E0A}">
      <dsp:nvSpPr>
        <dsp:cNvPr id="8" name="圆角矩形 7"/>
        <dsp:cNvSpPr/>
      </dsp:nvSpPr>
      <dsp:spPr bwMode="white">
        <a:xfrm>
          <a:off x="2007100" y="0"/>
          <a:ext cx="1329652" cy="664826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2"/>
        </a:fillRef>
        <a:effectRef idx="3">
          <a:scrgbClr r="0" g="0" b="0"/>
        </a:effectRef>
        <a:fontRef idx="minor">
          <a:schemeClr val="lt1"/>
        </a:fontRef>
      </dsp:style>
      <dsp:txBody>
        <a:bodyPr lIns="12065" tIns="12065" rIns="12065" bIns="12065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费时</a:t>
          </a:r>
          <a:endParaRPr altLang="en-US"/>
        </a:p>
      </dsp:txBody>
      <dsp:txXfrm>
        <a:off x="2007100" y="0"/>
        <a:ext cx="1329652" cy="664826"/>
      </dsp:txXfrm>
    </dsp:sp>
    <dsp:sp modelId="{C09B8A0E-D3FA-4EC1-BF59-B0DD0501F351}">
      <dsp:nvSpPr>
        <dsp:cNvPr id="9" name="任意多边形 8"/>
        <dsp:cNvSpPr/>
      </dsp:nvSpPr>
      <dsp:spPr bwMode="white">
        <a:xfrm>
          <a:off x="1475240" y="1069690"/>
          <a:ext cx="531861" cy="54545"/>
        </a:xfrm>
        <a:custGeom>
          <a:avLst/>
          <a:gdLst/>
          <a:ahLst/>
          <a:cxnLst/>
          <a:pathLst>
            <a:path w="838" h="86">
              <a:moveTo>
                <a:pt x="0" y="43"/>
              </a:moveTo>
              <a:lnTo>
                <a:pt x="838" y="43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</a:p>
      </dsp:txBody>
      <dsp:txXfrm>
        <a:off x="1475240" y="1069690"/>
        <a:ext cx="531861" cy="54545"/>
      </dsp:txXfrm>
    </dsp:sp>
    <dsp:sp modelId="{89DA7172-01ED-48DD-A564-90E042FA7E5B}">
      <dsp:nvSpPr>
        <dsp:cNvPr id="10" name="圆角矩形 9"/>
        <dsp:cNvSpPr/>
      </dsp:nvSpPr>
      <dsp:spPr bwMode="white">
        <a:xfrm>
          <a:off x="2007100" y="764550"/>
          <a:ext cx="1329652" cy="664826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2"/>
        </a:fillRef>
        <a:effectRef idx="3">
          <a:scrgbClr r="0" g="0" b="0"/>
        </a:effectRef>
        <a:fontRef idx="minor">
          <a:schemeClr val="lt1"/>
        </a:fontRef>
      </dsp:style>
      <dsp:txBody>
        <a:bodyPr lIns="12065" tIns="12065" rIns="12065" bIns="12065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费钱</a:t>
          </a:r>
          <a:endParaRPr altLang="en-US"/>
        </a:p>
      </dsp:txBody>
      <dsp:txXfrm>
        <a:off x="2007100" y="764550"/>
        <a:ext cx="1329652" cy="664826"/>
      </dsp:txXfrm>
    </dsp:sp>
    <dsp:sp modelId="{C021B0BB-7120-44DB-97EC-216AAF95448E}">
      <dsp:nvSpPr>
        <dsp:cNvPr id="11" name="任意多边形 10"/>
        <dsp:cNvSpPr/>
      </dsp:nvSpPr>
      <dsp:spPr bwMode="white">
        <a:xfrm>
          <a:off x="1275495" y="1451965"/>
          <a:ext cx="931349" cy="54545"/>
        </a:xfrm>
        <a:custGeom>
          <a:avLst/>
          <a:gdLst/>
          <a:ahLst/>
          <a:cxnLst/>
          <a:pathLst>
            <a:path w="1467" h="86">
              <a:moveTo>
                <a:pt x="315" y="-559"/>
              </a:moveTo>
              <a:lnTo>
                <a:pt x="1152" y="645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</a:p>
      </dsp:txBody>
      <dsp:txXfrm>
        <a:off x="1275495" y="1451965"/>
        <a:ext cx="931349" cy="54545"/>
      </dsp:txXfrm>
    </dsp:sp>
    <dsp:sp modelId="{D226A854-C270-4BB5-A7DD-0878151181C4}">
      <dsp:nvSpPr>
        <dsp:cNvPr id="12" name="圆角矩形 11"/>
        <dsp:cNvSpPr/>
      </dsp:nvSpPr>
      <dsp:spPr bwMode="white">
        <a:xfrm>
          <a:off x="2007100" y="1529099"/>
          <a:ext cx="1329652" cy="664826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2"/>
        </a:fillRef>
        <a:effectRef idx="3">
          <a:scrgbClr r="0" g="0" b="0"/>
        </a:effectRef>
        <a:fontRef idx="minor">
          <a:schemeClr val="lt1"/>
        </a:fontRef>
      </dsp:style>
      <dsp:txBody>
        <a:bodyPr lIns="12065" tIns="12065" rIns="12065" bIns="12065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费力</a:t>
          </a:r>
          <a:endParaRPr altLang="en-US"/>
        </a:p>
      </dsp:txBody>
      <dsp:txXfrm>
        <a:off x="2007100" y="1529099"/>
        <a:ext cx="1329652" cy="6648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834130" cy="2335530"/>
        <a:chOff x="0" y="0"/>
        <a:chExt cx="3834130" cy="2335530"/>
      </a:xfrm>
    </dsp:grpSpPr>
    <dsp:sp modelId="{19B6DA3B-EC77-4BB8-8412-080837FDCF92}">
      <dsp:nvSpPr>
        <dsp:cNvPr id="3" name="圆角矩形 2"/>
        <dsp:cNvSpPr/>
      </dsp:nvSpPr>
      <dsp:spPr bwMode="white">
        <a:xfrm>
          <a:off x="218498" y="813897"/>
          <a:ext cx="1415473" cy="707736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6">
            <a:shade val="60000"/>
            <a:hueOff val="0"/>
            <a:satOff val="0"/>
            <a:lumOff val="0"/>
            <a:alpha val="100000"/>
          </a:schemeClr>
        </a:fillRef>
        <a:effectRef idx="3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人脸识别门禁的优势</a:t>
          </a:r>
          <a:endParaRPr altLang="en-US"/>
        </a:p>
      </dsp:txBody>
      <dsp:txXfrm>
        <a:off x="218498" y="813897"/>
        <a:ext cx="1415473" cy="707736"/>
      </dsp:txXfrm>
    </dsp:sp>
    <dsp:sp modelId="{7005A89C-FC1A-4AC5-B4E0-592A535B6415}">
      <dsp:nvSpPr>
        <dsp:cNvPr id="7" name="任意多边形 6"/>
        <dsp:cNvSpPr/>
      </dsp:nvSpPr>
      <dsp:spPr bwMode="white">
        <a:xfrm>
          <a:off x="1421334" y="733544"/>
          <a:ext cx="991463" cy="54545"/>
        </a:xfrm>
        <a:custGeom>
          <a:avLst/>
          <a:gdLst/>
          <a:ahLst/>
          <a:cxnLst/>
          <a:pathLst>
            <a:path w="1561" h="86">
              <a:moveTo>
                <a:pt x="335" y="684"/>
              </a:moveTo>
              <a:lnTo>
                <a:pt x="1226" y="-598"/>
              </a:lnTo>
            </a:path>
          </a:pathLst>
        </a:custGeom>
      </dsp:spPr>
      <dsp:style>
        <a:lnRef idx="2">
          <a:schemeClr val="accent6">
            <a:tint val="90000"/>
          </a:schemeClr>
        </a:lnRef>
        <a:fillRef idx="0">
          <a:schemeClr val="accent6">
            <a:tint val="90000"/>
          </a:schemeClr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</a:p>
      </dsp:txBody>
      <dsp:txXfrm>
        <a:off x="1421334" y="733544"/>
        <a:ext cx="991463" cy="54545"/>
      </dsp:txXfrm>
    </dsp:sp>
    <dsp:sp modelId="{D15F0C1C-6427-499B-96DF-D764A87CFE47}">
      <dsp:nvSpPr>
        <dsp:cNvPr id="8" name="圆角矩形 7"/>
        <dsp:cNvSpPr/>
      </dsp:nvSpPr>
      <dsp:spPr bwMode="white">
        <a:xfrm>
          <a:off x="2200160" y="0"/>
          <a:ext cx="1415473" cy="707736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6">
            <a:shade val="80000"/>
            <a:hueOff val="0"/>
            <a:satOff val="0"/>
            <a:lumOff val="0"/>
            <a:alpha val="100000"/>
          </a:schemeClr>
        </a:fillRef>
        <a:effectRef idx="3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方便</a:t>
          </a:r>
          <a:endParaRPr altLang="en-US"/>
        </a:p>
      </dsp:txBody>
      <dsp:txXfrm>
        <a:off x="2200160" y="0"/>
        <a:ext cx="1415473" cy="707736"/>
      </dsp:txXfrm>
    </dsp:sp>
    <dsp:sp modelId="{964723E5-8274-4BFD-9EA8-19A513D82AD7}">
      <dsp:nvSpPr>
        <dsp:cNvPr id="9" name="任意多边形 8"/>
        <dsp:cNvSpPr/>
      </dsp:nvSpPr>
      <dsp:spPr bwMode="white">
        <a:xfrm>
          <a:off x="1633970" y="1140492"/>
          <a:ext cx="566189" cy="54545"/>
        </a:xfrm>
        <a:custGeom>
          <a:avLst/>
          <a:gdLst/>
          <a:ahLst/>
          <a:cxnLst/>
          <a:pathLst>
            <a:path w="892" h="86">
              <a:moveTo>
                <a:pt x="0" y="43"/>
              </a:moveTo>
              <a:lnTo>
                <a:pt x="892" y="43"/>
              </a:lnTo>
            </a:path>
          </a:pathLst>
        </a:custGeom>
      </dsp:spPr>
      <dsp:style>
        <a:lnRef idx="2">
          <a:schemeClr val="accent6">
            <a:tint val="90000"/>
          </a:schemeClr>
        </a:lnRef>
        <a:fillRef idx="0">
          <a:schemeClr val="accent6">
            <a:tint val="90000"/>
          </a:schemeClr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</a:p>
      </dsp:txBody>
      <dsp:txXfrm>
        <a:off x="1633970" y="1140492"/>
        <a:ext cx="566189" cy="54545"/>
      </dsp:txXfrm>
    </dsp:sp>
    <dsp:sp modelId="{E48FD96C-7E3B-48F1-B2E4-99A35BC9D2CD}">
      <dsp:nvSpPr>
        <dsp:cNvPr id="10" name="圆角矩形 9"/>
        <dsp:cNvSpPr/>
      </dsp:nvSpPr>
      <dsp:spPr bwMode="white">
        <a:xfrm>
          <a:off x="2200160" y="813897"/>
          <a:ext cx="1415473" cy="707736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6">
            <a:shade val="80000"/>
            <a:hueOff val="0"/>
            <a:satOff val="0"/>
            <a:lumOff val="0"/>
            <a:alpha val="100000"/>
          </a:schemeClr>
        </a:fillRef>
        <a:effectRef idx="3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快捷</a:t>
          </a:r>
          <a:endParaRPr altLang="en-US"/>
        </a:p>
      </dsp:txBody>
      <dsp:txXfrm>
        <a:off x="2200160" y="813897"/>
        <a:ext cx="1415473" cy="707736"/>
      </dsp:txXfrm>
    </dsp:sp>
    <dsp:sp modelId="{6AC28B54-E543-4427-8DEF-D5F2E26EBFC6}">
      <dsp:nvSpPr>
        <dsp:cNvPr id="11" name="任意多边形 10"/>
        <dsp:cNvSpPr/>
      </dsp:nvSpPr>
      <dsp:spPr bwMode="white">
        <a:xfrm>
          <a:off x="1421334" y="1547441"/>
          <a:ext cx="991463" cy="54545"/>
        </a:xfrm>
        <a:custGeom>
          <a:avLst/>
          <a:gdLst/>
          <a:ahLst/>
          <a:cxnLst/>
          <a:pathLst>
            <a:path w="1561" h="86">
              <a:moveTo>
                <a:pt x="335" y="-598"/>
              </a:moveTo>
              <a:lnTo>
                <a:pt x="1226" y="684"/>
              </a:lnTo>
            </a:path>
          </a:pathLst>
        </a:custGeom>
      </dsp:spPr>
      <dsp:style>
        <a:lnRef idx="2">
          <a:schemeClr val="accent6">
            <a:tint val="90000"/>
          </a:schemeClr>
        </a:lnRef>
        <a:fillRef idx="0">
          <a:schemeClr val="accent6">
            <a:tint val="90000"/>
          </a:schemeClr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</a:p>
      </dsp:txBody>
      <dsp:txXfrm>
        <a:off x="1421334" y="1547441"/>
        <a:ext cx="991463" cy="54545"/>
      </dsp:txXfrm>
    </dsp:sp>
    <dsp:sp modelId="{8B6243A4-F383-4CC1-B744-CF88DC37FA23}">
      <dsp:nvSpPr>
        <dsp:cNvPr id="12" name="圆角矩形 11"/>
        <dsp:cNvSpPr/>
      </dsp:nvSpPr>
      <dsp:spPr bwMode="white">
        <a:xfrm>
          <a:off x="2200160" y="1627794"/>
          <a:ext cx="1415473" cy="707736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6">
            <a:shade val="80000"/>
            <a:hueOff val="0"/>
            <a:satOff val="0"/>
            <a:lumOff val="0"/>
            <a:alpha val="100000"/>
          </a:schemeClr>
        </a:fillRef>
        <a:effectRef idx="3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智能</a:t>
          </a:r>
          <a:endParaRPr altLang="en-US"/>
        </a:p>
      </dsp:txBody>
      <dsp:txXfrm>
        <a:off x="2200160" y="1627794"/>
        <a:ext cx="1415473" cy="7077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998720" cy="2773045"/>
        <a:chOff x="0" y="0"/>
        <a:chExt cx="4998720" cy="2773045"/>
      </a:xfrm>
    </dsp:grpSpPr>
    <dsp:sp modelId="{1B2A71CD-3A75-4641-83B7-237C6923693C}">
      <dsp:nvSpPr>
        <dsp:cNvPr id="3" name="圆角矩形 2"/>
        <dsp:cNvSpPr/>
      </dsp:nvSpPr>
      <dsp:spPr bwMode="white">
        <a:xfrm>
          <a:off x="0" y="991887"/>
          <a:ext cx="1315453" cy="78927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i="0" u="none" baseline="0" dirty="0">
              <a:rtl val="0"/>
            </a:rPr>
            <a:t>输入数据</a:t>
          </a:r>
          <a:endParaRPr lang="zh-CN" altLang="en-US" sz="1800" b="0" i="0" u="none" baseline="0" dirty="0">
            <a:rtl val="0"/>
          </a:endParaRPr>
        </a:p>
      </dsp:txBody>
      <dsp:txXfrm>
        <a:off x="0" y="991887"/>
        <a:ext cx="1315453" cy="789272"/>
      </dsp:txXfrm>
    </dsp:sp>
    <dsp:sp modelId="{7403D12C-6931-4850-9F47-0864176D4E38}">
      <dsp:nvSpPr>
        <dsp:cNvPr id="4" name="右箭头 3"/>
        <dsp:cNvSpPr/>
      </dsp:nvSpPr>
      <dsp:spPr bwMode="white">
        <a:xfrm>
          <a:off x="1439105" y="1223406"/>
          <a:ext cx="278876" cy="32623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000"/>
        </a:p>
      </dsp:txBody>
      <dsp:txXfrm>
        <a:off x="1439105" y="1223406"/>
        <a:ext cx="278876" cy="326232"/>
      </dsp:txXfrm>
    </dsp:sp>
    <dsp:sp modelId="{2726D57E-AAF8-4F49-865D-B64E2244B2F1}">
      <dsp:nvSpPr>
        <dsp:cNvPr id="5" name="圆角矩形 4"/>
        <dsp:cNvSpPr/>
      </dsp:nvSpPr>
      <dsp:spPr bwMode="white">
        <a:xfrm>
          <a:off x="1841634" y="991887"/>
          <a:ext cx="1315453" cy="78927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u="none" baseline="0" dirty="0">
              <a:rtl val="0"/>
            </a:rPr>
            <a:t>人脸识别</a:t>
          </a:r>
          <a:r>
            <a:rPr lang="zh-CN" altLang="en-US" sz="2000" b="0" i="0" u="none" baseline="0" dirty="0">
              <a:rtl val="0"/>
            </a:rPr>
            <a:t>算法</a:t>
          </a:r>
          <a:endParaRPr lang="zh-CN" altLang="en-US" sz="2000" b="0" i="0" u="none" baseline="0" dirty="0">
            <a:rtl val="0"/>
          </a:endParaRPr>
        </a:p>
      </dsp:txBody>
      <dsp:txXfrm>
        <a:off x="1841634" y="991887"/>
        <a:ext cx="1315453" cy="789272"/>
      </dsp:txXfrm>
    </dsp:sp>
    <dsp:sp modelId="{71C2EB8C-5926-4C03-A370-52DCF317B00A}">
      <dsp:nvSpPr>
        <dsp:cNvPr id="6" name="右箭头 5"/>
        <dsp:cNvSpPr/>
      </dsp:nvSpPr>
      <dsp:spPr bwMode="white">
        <a:xfrm>
          <a:off x="3280739" y="1223406"/>
          <a:ext cx="278876" cy="32623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000"/>
        </a:p>
      </dsp:txBody>
      <dsp:txXfrm>
        <a:off x="3280739" y="1223406"/>
        <a:ext cx="278876" cy="326232"/>
      </dsp:txXfrm>
    </dsp:sp>
    <dsp:sp modelId="{32D6B0AD-F156-4C7F-AB31-B605660243C4}">
      <dsp:nvSpPr>
        <dsp:cNvPr id="9" name="圆角矩形 8"/>
        <dsp:cNvSpPr/>
      </dsp:nvSpPr>
      <dsp:spPr bwMode="white">
        <a:xfrm>
          <a:off x="3683267" y="991887"/>
          <a:ext cx="1315453" cy="78927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u="none" baseline="0" dirty="0">
              <a:rtl val="0"/>
            </a:rPr>
            <a:t>输出结果</a:t>
          </a:r>
          <a:endParaRPr lang="zh-CN" altLang="en-US" sz="2000"/>
        </a:p>
      </dsp:txBody>
      <dsp:txXfrm>
        <a:off x="3683267" y="991887"/>
        <a:ext cx="1315453" cy="789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13160-C854-4C5D-BE71-81B558B848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A2FEA-6412-488D-BE65-011F74FA7FE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22464" y="5743939"/>
            <a:ext cx="1538459" cy="1455746"/>
          </a:xfrm>
          <a:prstGeom prst="rect">
            <a:avLst/>
          </a:prstGeom>
          <a:blipFill>
            <a:blip r:embed="rId2" cstate="print">
              <a:alphaModFix amt="8000"/>
              <a:lum bright="70000" contrast="-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10C6A-1790-43CC-A551-D863ABA546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7BAD4-E04C-445F-81CE-722F526F02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hyperlink" Target="student/1&#20851;&#38190;&#28857;&#26816;&#27979;-&#23398;&#29983;&#29992;.py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hyperlink" Target="https://thispersondoesnotexist.com/" TargetMode="External"/><Relationship Id="rId1" Type="http://schemas.openxmlformats.org/officeDocument/2006/relationships/hyperlink" Target="student/4&#20154;&#33080;&#27880;&#20876;-&#23398;&#29983;&#29992;.p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hyperlink" Target="student/4&#20154;&#33080;&#27880;&#20876;-&#23398;&#29983;&#29992;.p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hyperlink" Target="student/4&#20154;&#33080;&#27880;&#20876;-&#23398;&#29983;&#29992;.py" TargetMode="Externa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hyperlink" Target="student/2&#20154;&#33080;&#27604;&#23545;-&#23398;&#29983;&#29992;.py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media" Target="../media/media1.mp4"/><Relationship Id="rId3" Type="http://schemas.openxmlformats.org/officeDocument/2006/relationships/video" Target="NULL" TargetMode="Externa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hyperlink" Target="&#27963;&#21160;1%20&#23545;&#20154;&#33080;&#35782;&#21035;&#30340;&#27969;&#31243;&#36827;&#34892;&#25490;&#24207;.edd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hyperlink" Target="http://m.news.cctv.com/2021/09/02/ARTIuOIhsSAVfXJ5f7W1fQGA210902.shtml" TargetMode="Externa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ks.wjx.top/vj/efoWzGE.aspx" TargetMode="External"/><Relationship Id="rId1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tags" Target="../tags/tag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1" Type="http://schemas.openxmlformats.org/officeDocument/2006/relationships/slideLayout" Target="../slideLayouts/slideLayout7.xml"/><Relationship Id="rId10" Type="http://schemas.microsoft.com/office/2007/relationships/diagramDrawing" Target="../diagrams/drawing2.xml"/><Relationship Id="rId1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562225"/>
            <a:ext cx="9144000" cy="1686560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03774" y="2829716"/>
            <a:ext cx="7993601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1" kern="0" dirty="0">
                <a:solidFill>
                  <a:schemeClr val="bg1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4.2.1 人工智能平台中的智能工具</a:t>
            </a:r>
            <a:endParaRPr lang="zh-CN" altLang="en-US" sz="4000" b="1" kern="0" dirty="0">
              <a:solidFill>
                <a:schemeClr val="bg1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  <a:p>
            <a:pPr algn="r"/>
            <a:r>
              <a:rPr lang="en-US" altLang="zh-CN" sz="4000" b="1" kern="0" dirty="0">
                <a:solidFill>
                  <a:schemeClr val="bg1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——</a:t>
            </a:r>
            <a:r>
              <a:rPr lang="zh-CN" altLang="en-US" sz="4000" b="1" kern="0" dirty="0">
                <a:solidFill>
                  <a:schemeClr val="bg1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人脸识别 </a:t>
            </a:r>
            <a:endParaRPr lang="zh-CN" altLang="en-US" sz="4000" b="1" kern="0" dirty="0">
              <a:solidFill>
                <a:schemeClr val="bg1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22550" y="5005705"/>
            <a:ext cx="3898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秦皇岛市抚宁区第一中学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洪志丰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箭头连接符 10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>
            <a:hlinkClick r:id="rId1" action="ppaction://hlinkfile"/>
          </p:cNvPr>
          <p:cNvSpPr txBox="1"/>
          <p:nvPr/>
        </p:nvSpPr>
        <p:spPr>
          <a:xfrm>
            <a:off x="2165350" y="4641850"/>
            <a:ext cx="5368290" cy="1198880"/>
          </a:xfrm>
          <a:prstGeom prst="rect">
            <a:avLst/>
          </a:prstGeom>
          <a:solidFill>
            <a:srgbClr val="62C5DC">
              <a:alpha val="69000"/>
            </a:srgbClr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400" b="1">
                <a:ea typeface="楷体_GB2312" panose="02010609030101010101" pitchFamily="49" charset="-122"/>
              </a:defRPr>
            </a:lvl1pPr>
          </a:lstStyle>
          <a:p>
            <a:r>
              <a:rPr lang="zh-CN" altLang="en-US" dirty="0"/>
              <a:t>运行程序“人脸关键点检测.py”</a:t>
            </a:r>
            <a:endParaRPr lang="zh-CN" altLang="en-US" dirty="0"/>
          </a:p>
          <a:p>
            <a:r>
              <a:rPr lang="zh-CN" altLang="en-US" dirty="0"/>
              <a:t>观察自己的关键点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01493" y="255161"/>
            <a:ext cx="945322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实践调试</a:t>
            </a:r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1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：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  <a:sym typeface="+mn-ea"/>
              </a:rPr>
              <a:t>人脸关键点检测体验</a:t>
            </a:r>
            <a:endParaRPr lang="zh-CN" altLang="en-US" sz="4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34365" y="1315085"/>
            <a:ext cx="1470025" cy="9302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1.</a:t>
            </a:r>
            <a:r>
              <a:rPr lang="zh-CN" altLang="en-US"/>
              <a:t>人脸</a:t>
            </a:r>
            <a:r>
              <a:rPr lang="zh-CN" altLang="en-US"/>
              <a:t>检测</a:t>
            </a:r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634365" y="2673350"/>
            <a:ext cx="1470025" cy="9302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2.</a:t>
            </a:r>
            <a:r>
              <a:rPr lang="zh-CN" altLang="en-US"/>
              <a:t>人脸</a:t>
            </a:r>
            <a:r>
              <a:rPr lang="zh-CN" altLang="en-US"/>
              <a:t>关键点检测</a:t>
            </a:r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634365" y="4010025"/>
            <a:ext cx="1470025" cy="9302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2.</a:t>
            </a:r>
            <a:r>
              <a:rPr lang="zh-CN" altLang="en-US"/>
              <a:t>输出</a:t>
            </a:r>
            <a:r>
              <a:rPr lang="zh-CN" altLang="en-US"/>
              <a:t>特征值</a:t>
            </a:r>
            <a:endParaRPr lang="zh-CN" altLang="en-US"/>
          </a:p>
        </p:txBody>
      </p:sp>
      <p:pic>
        <p:nvPicPr>
          <p:cNvPr id="27" name="图片 26" descr="Figure_1"/>
          <p:cNvPicPr>
            <a:picLocks noChangeAspect="1"/>
          </p:cNvPicPr>
          <p:nvPr/>
        </p:nvPicPr>
        <p:blipFill>
          <a:blip r:embed="rId2"/>
          <a:srcRect l="23364" t="12019" r="21235" b="11421"/>
          <a:stretch>
            <a:fillRect/>
          </a:stretch>
        </p:blipFill>
        <p:spPr>
          <a:xfrm>
            <a:off x="3427095" y="1486535"/>
            <a:ext cx="2844800" cy="2840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1295" y="255270"/>
            <a:ext cx="85979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试一试</a:t>
            </a:r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1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：戴口罩的照片能否检测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到关键点</a:t>
            </a:r>
            <a:endParaRPr lang="zh-CN" altLang="en-US" sz="4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34365" y="1715135"/>
            <a:ext cx="1470025" cy="9302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1.</a:t>
            </a:r>
            <a:r>
              <a:rPr lang="zh-CN" altLang="en-US"/>
              <a:t>人脸</a:t>
            </a:r>
            <a:r>
              <a:rPr lang="zh-CN" altLang="en-US"/>
              <a:t>检测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34365" y="3073400"/>
            <a:ext cx="1470025" cy="9302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2.</a:t>
            </a:r>
            <a:r>
              <a:rPr lang="zh-CN" altLang="en-US"/>
              <a:t>人脸</a:t>
            </a:r>
            <a:r>
              <a:rPr lang="zh-CN" altLang="en-US"/>
              <a:t>关键点检测</a:t>
            </a:r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634365" y="4410075"/>
            <a:ext cx="1470025" cy="9302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2.</a:t>
            </a:r>
            <a:r>
              <a:rPr lang="zh-CN" altLang="en-US"/>
              <a:t>输出</a:t>
            </a:r>
            <a:r>
              <a:rPr lang="zh-CN" altLang="en-US"/>
              <a:t>特征值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1080" y="1199515"/>
            <a:ext cx="3528060" cy="4678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箭头连接符 10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" name="文本框 91">
            <a:hlinkClick r:id="rId1" action="ppaction://hlinkfile"/>
          </p:cNvPr>
          <p:cNvSpPr txBox="1"/>
          <p:nvPr/>
        </p:nvSpPr>
        <p:spPr>
          <a:xfrm>
            <a:off x="555085" y="5501810"/>
            <a:ext cx="8086090" cy="1198880"/>
          </a:xfrm>
          <a:prstGeom prst="rect">
            <a:avLst/>
          </a:prstGeom>
          <a:solidFill>
            <a:srgbClr val="62C5DC">
              <a:alpha val="69000"/>
            </a:srgbClr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ea typeface="楷体_GB2312" panose="02010609030101010101" pitchFamily="49" charset="-122"/>
              </a:rPr>
              <a:t>运行程序“人脸注册.py”</a:t>
            </a:r>
            <a:endParaRPr lang="zh-CN" altLang="en-US" sz="2400" b="1" dirty="0">
              <a:ea typeface="楷体_GB2312" panose="0201060903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ea typeface="楷体_GB2312" panose="02010609030101010101" pitchFamily="49" charset="-122"/>
              </a:rPr>
              <a:t>根据提示注册人脸</a:t>
            </a:r>
            <a:r>
              <a:rPr lang="en-US" altLang="zh-CN" sz="2400" b="1" dirty="0">
                <a:ea typeface="楷体_GB2312" panose="02010609030101010101" pitchFamily="49" charset="-122"/>
              </a:rPr>
              <a:t>3</a:t>
            </a:r>
            <a:r>
              <a:rPr lang="zh-CN" altLang="en-US" sz="2400" b="1" dirty="0">
                <a:ea typeface="楷体_GB2312" panose="02010609030101010101" pitchFamily="49" charset="-122"/>
              </a:rPr>
              <a:t>张</a:t>
            </a:r>
            <a:r>
              <a:rPr lang="en-US" altLang="zh-CN" sz="2400" b="1" dirty="0">
                <a:ea typeface="楷体_GB2312" panose="02010609030101010101" pitchFamily="49" charset="-122"/>
              </a:rPr>
              <a:t>AI</a:t>
            </a:r>
            <a:r>
              <a:rPr lang="zh-CN" altLang="en-US" sz="2400" b="1" dirty="0">
                <a:ea typeface="楷体_GB2312" panose="02010609030101010101" pitchFamily="49" charset="-122"/>
              </a:rPr>
              <a:t>人像，</a:t>
            </a:r>
            <a:r>
              <a:rPr lang="en-US" altLang="zh-CN" sz="2400" b="1" dirty="0">
                <a:ea typeface="楷体_GB2312" panose="02010609030101010101" pitchFamily="49" charset="-122"/>
              </a:rPr>
              <a:t>1</a:t>
            </a:r>
            <a:r>
              <a:rPr lang="zh-CN" altLang="en-US" sz="2400" b="1" dirty="0">
                <a:ea typeface="楷体_GB2312" panose="02010609030101010101" pitchFamily="49" charset="-122"/>
              </a:rPr>
              <a:t>张自己的</a:t>
            </a:r>
            <a:r>
              <a:rPr lang="zh-CN" altLang="en-US" sz="2400" b="1" dirty="0">
                <a:ea typeface="楷体_GB2312" panose="02010609030101010101" pitchFamily="49" charset="-122"/>
              </a:rPr>
              <a:t>照片</a:t>
            </a:r>
            <a:endParaRPr lang="zh-CN" altLang="en-US" sz="2400" b="1" dirty="0">
              <a:ea typeface="楷体_GB2312" panose="0201060903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01493" y="255161"/>
            <a:ext cx="945322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  <a:sym typeface="+mn-ea"/>
              </a:rPr>
              <a:t>实践调试</a:t>
            </a:r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  <a:sym typeface="+mn-ea"/>
              </a:rPr>
              <a:t>2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  <a:sym typeface="+mn-ea"/>
              </a:rPr>
              <a:t>：人脸搜索</a:t>
            </a:r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  <a:sym typeface="+mn-ea"/>
              </a:rPr>
              <a:t>—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  <a:sym typeface="+mn-ea"/>
              </a:rPr>
              <a:t>注册人脸库</a:t>
            </a:r>
            <a:endParaRPr lang="zh-CN" altLang="en-US" sz="4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  <p:sp>
        <p:nvSpPr>
          <p:cNvPr id="2" name="动作按钮: 信息 1">
            <a:hlinkClick r:id="rId2" action="ppaction://hlinkfile"/>
          </p:cNvPr>
          <p:cNvSpPr/>
          <p:nvPr/>
        </p:nvSpPr>
        <p:spPr>
          <a:xfrm>
            <a:off x="6632575" y="2183765"/>
            <a:ext cx="1237615" cy="1139190"/>
          </a:xfrm>
          <a:prstGeom prst="actionButtonInformation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379845" y="3353435"/>
            <a:ext cx="1795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AI</a:t>
            </a:r>
            <a:r>
              <a:rPr lang="zh-CN" altLang="en-US"/>
              <a:t>生成人脸平台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b="6796"/>
          <a:stretch>
            <a:fillRect/>
          </a:stretch>
        </p:blipFill>
        <p:spPr>
          <a:xfrm>
            <a:off x="294640" y="1118235"/>
            <a:ext cx="4944110" cy="43135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76240" y="4000500"/>
            <a:ext cx="3602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linkClick r:id="rId2" tooltip="" action="ppaction://hlinkfile"/>
              </a:rPr>
              <a:t>https://thispersondoesnotexist.com/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箭头连接符 10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" name="文本框 91">
            <a:hlinkClick r:id="rId1" action="ppaction://hlinkfile"/>
          </p:cNvPr>
          <p:cNvSpPr txBox="1"/>
          <p:nvPr/>
        </p:nvSpPr>
        <p:spPr>
          <a:xfrm>
            <a:off x="555085" y="5537370"/>
            <a:ext cx="8086090" cy="1198880"/>
          </a:xfrm>
          <a:prstGeom prst="rect">
            <a:avLst/>
          </a:prstGeom>
          <a:solidFill>
            <a:srgbClr val="62C5DC">
              <a:alpha val="69000"/>
            </a:srgbClr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ea typeface="楷体_GB2312" panose="02010609030101010101" pitchFamily="49" charset="-122"/>
              </a:rPr>
              <a:t>运行程序“人脸搜索.py”</a:t>
            </a:r>
            <a:endParaRPr lang="zh-CN" altLang="en-US" sz="2400" b="1" dirty="0">
              <a:ea typeface="楷体_GB2312" panose="0201060903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ea typeface="楷体_GB2312" panose="02010609030101010101" pitchFamily="49" charset="-122"/>
              </a:rPr>
              <a:t>搜索人脸图片，返回姓名</a:t>
            </a:r>
            <a:r>
              <a:rPr lang="zh-CN" altLang="en-US" sz="2400" b="1" dirty="0">
                <a:ea typeface="楷体_GB2312" panose="02010609030101010101" pitchFamily="49" charset="-122"/>
              </a:rPr>
              <a:t>和相似</a:t>
            </a:r>
            <a:r>
              <a:rPr lang="zh-CN" altLang="en-US" sz="2400" b="1" dirty="0">
                <a:ea typeface="楷体_GB2312" panose="02010609030101010101" pitchFamily="49" charset="-122"/>
              </a:rPr>
              <a:t>得分</a:t>
            </a:r>
            <a:endParaRPr lang="zh-CN" altLang="en-US" sz="2400" b="1" dirty="0">
              <a:ea typeface="楷体_GB2312" panose="0201060903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01493" y="255161"/>
            <a:ext cx="945322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  <a:sym typeface="+mn-ea"/>
              </a:rPr>
              <a:t>实践调试</a:t>
            </a:r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  <a:sym typeface="+mn-ea"/>
              </a:rPr>
              <a:t>2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  <a:sym typeface="+mn-ea"/>
              </a:rPr>
              <a:t>：人脸搜索</a:t>
            </a:r>
            <a:endParaRPr lang="zh-CN" altLang="en-US" sz="4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46100" y="1753235"/>
            <a:ext cx="1470025" cy="9302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人脸</a:t>
            </a:r>
            <a:r>
              <a:rPr lang="zh-CN" altLang="en-US"/>
              <a:t>比对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1073785"/>
            <a:ext cx="4867275" cy="44056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箭头连接符 10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" name="文本框 91">
            <a:hlinkClick r:id="rId1" action="ppaction://hlinkfile"/>
          </p:cNvPr>
          <p:cNvSpPr txBox="1"/>
          <p:nvPr/>
        </p:nvSpPr>
        <p:spPr>
          <a:xfrm>
            <a:off x="555085" y="5537370"/>
            <a:ext cx="8086090" cy="1198880"/>
          </a:xfrm>
          <a:prstGeom prst="rect">
            <a:avLst/>
          </a:prstGeom>
          <a:solidFill>
            <a:srgbClr val="62C5DC">
              <a:alpha val="69000"/>
            </a:srgbClr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ea typeface="楷体_GB2312" panose="02010609030101010101" pitchFamily="49" charset="-122"/>
              </a:rPr>
              <a:t>运行程序“人脸搜索.py”</a:t>
            </a:r>
            <a:endParaRPr lang="zh-CN" altLang="en-US" sz="2400" b="1" dirty="0">
              <a:ea typeface="楷体_GB2312" panose="0201060903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ea typeface="楷体_GB2312" panose="02010609030101010101" pitchFamily="49" charset="-122"/>
              </a:rPr>
              <a:t>上传</a:t>
            </a:r>
            <a:r>
              <a:rPr lang="en-US" altLang="zh-CN" sz="2400" b="1" dirty="0">
                <a:ea typeface="楷体_GB2312" panose="02010609030101010101" pitchFamily="49" charset="-122"/>
              </a:rPr>
              <a:t>1</a:t>
            </a:r>
            <a:r>
              <a:rPr lang="zh-CN" altLang="en-US" sz="2400" b="1" dirty="0">
                <a:ea typeface="楷体_GB2312" panose="02010609030101010101" pitchFamily="49" charset="-122"/>
              </a:rPr>
              <a:t>张戴口罩人脸图片，看看</a:t>
            </a:r>
            <a:r>
              <a:rPr lang="zh-CN" altLang="en-US" sz="2400" b="1" dirty="0">
                <a:ea typeface="楷体_GB2312" panose="02010609030101010101" pitchFamily="49" charset="-122"/>
              </a:rPr>
              <a:t>结果</a:t>
            </a:r>
            <a:endParaRPr lang="zh-CN" altLang="en-US" sz="2400" b="1" dirty="0">
              <a:ea typeface="楷体_GB2312" panose="0201060903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01493" y="255161"/>
            <a:ext cx="945322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  <a:sym typeface="+mn-ea"/>
              </a:rPr>
              <a:t>试一试</a:t>
            </a:r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  <a:sym typeface="+mn-ea"/>
              </a:rPr>
              <a:t>2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  <a:sym typeface="+mn-ea"/>
              </a:rPr>
              <a:t>：上传戴口罩照片查看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  <a:sym typeface="+mn-ea"/>
              </a:rPr>
              <a:t>结果</a:t>
            </a:r>
            <a:endParaRPr lang="zh-CN" altLang="en-US" sz="4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46100" y="2251075"/>
            <a:ext cx="1470025" cy="9302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人脸</a:t>
            </a:r>
            <a:r>
              <a:rPr lang="zh-CN" altLang="en-US"/>
              <a:t>比对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90" y="1214755"/>
            <a:ext cx="6150610" cy="41992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箭头连接符 10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41065" y="2634615"/>
            <a:ext cx="2255520" cy="1993265"/>
          </a:xfrm>
          <a:prstGeom prst="rect">
            <a:avLst/>
          </a:prstGeom>
          <a:solidFill>
            <a:srgbClr val="62C5DC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2000" b="1" dirty="0">
              <a:solidFill>
                <a:schemeClr val="bg1"/>
              </a:solidFill>
              <a:ea typeface="楷体_GB2312" panose="02010609030101010101" pitchFamily="49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  <a:ea typeface="楷体_GB2312" panose="02010609030101010101" pitchFamily="49" charset="-122"/>
              </a:rPr>
              <a:t>如何确定</a:t>
            </a:r>
            <a:endParaRPr lang="zh-CN" altLang="en-US" sz="2400" b="1" dirty="0">
              <a:solidFill>
                <a:schemeClr val="bg1"/>
              </a:solidFill>
              <a:ea typeface="楷体_GB2312" panose="02010609030101010101" pitchFamily="49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bg1"/>
                </a:solidFill>
                <a:ea typeface="楷体_GB2312" panose="02010609030101010101" pitchFamily="49" charset="-122"/>
              </a:rPr>
              <a:t>这是同一个人？</a:t>
            </a:r>
            <a:endParaRPr lang="zh-CN" altLang="en-US" sz="2400" b="1" dirty="0">
              <a:solidFill>
                <a:schemeClr val="bg1"/>
              </a:solidFill>
              <a:ea typeface="楷体_GB2312" panose="02010609030101010101" pitchFamily="49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sp>
        <p:nvSpPr>
          <p:cNvPr id="15" name="文本框 14">
            <a:hlinkClick r:id="rId1" action="ppaction://hlinkfile"/>
          </p:cNvPr>
          <p:cNvSpPr txBox="1"/>
          <p:nvPr/>
        </p:nvSpPr>
        <p:spPr>
          <a:xfrm>
            <a:off x="698817" y="5390427"/>
            <a:ext cx="7741285" cy="977265"/>
          </a:xfrm>
          <a:prstGeom prst="rect">
            <a:avLst/>
          </a:prstGeom>
          <a:solidFill>
            <a:srgbClr val="62C5DC">
              <a:alpha val="69000"/>
            </a:srgbClr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400" b="1">
                <a:ea typeface="楷体_GB2312" panose="02010609030101010101" pitchFamily="49" charset="-122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运行程序“人脸比对.py”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匹配两张图片中的人脸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01493" y="255161"/>
            <a:ext cx="945322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  <a:sym typeface="+mn-ea"/>
              </a:rPr>
              <a:t>试一试</a:t>
            </a:r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  <a:sym typeface="+mn-ea"/>
              </a:rPr>
              <a:t>3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  <a:sym typeface="+mn-ea"/>
              </a:rPr>
              <a:t>：人脸比对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 </a:t>
            </a:r>
            <a:endParaRPr lang="zh-CN" altLang="en-US" sz="4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2" cstate="print"/>
          <a:srcRect r="72708" b="-3685"/>
          <a:stretch>
            <a:fillRect/>
          </a:stretch>
        </p:blipFill>
        <p:spPr>
          <a:xfrm>
            <a:off x="2988563" y="2201602"/>
            <a:ext cx="892603" cy="900000"/>
          </a:xfrm>
          <a:prstGeom prst="rect">
            <a:avLst/>
          </a:prstGeom>
          <a:effectLst>
            <a:outerShdw blurRad="88900" dist="5461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3" cstate="print"/>
          <a:srcRect r="77822" b="2944"/>
          <a:stretch>
            <a:fillRect/>
          </a:stretch>
        </p:blipFill>
        <p:spPr>
          <a:xfrm>
            <a:off x="5266308" y="4177722"/>
            <a:ext cx="842067" cy="900000"/>
          </a:xfrm>
          <a:prstGeom prst="rect">
            <a:avLst/>
          </a:prstGeom>
          <a:effectLst>
            <a:outerShdw blurRad="88900" dist="54610" dir="13500000" algn="b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4990" y="142241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/>
              <a:t>人脸识别门禁系统流程</a:t>
            </a:r>
            <a:r>
              <a:rPr lang="en-US" altLang="zh-CN"/>
              <a:t>——</a:t>
            </a:r>
            <a:r>
              <a:rPr lang="zh-CN" altLang="en-US"/>
              <a:t>注册（提取特征值）</a:t>
            </a:r>
            <a:endParaRPr lang="en-US" altLang="zh-CN"/>
          </a:p>
        </p:txBody>
      </p:sp>
      <p:pic>
        <p:nvPicPr>
          <p:cNvPr id="12" name="图片 11" descr="人脸识别小游戏"/>
          <p:cNvPicPr>
            <a:picLocks noChangeAspect="1"/>
          </p:cNvPicPr>
          <p:nvPr/>
        </p:nvPicPr>
        <p:blipFill>
          <a:blip r:embed="rId1"/>
          <a:srcRect r="78815" b="805"/>
          <a:stretch>
            <a:fillRect/>
          </a:stretch>
        </p:blipFill>
        <p:spPr>
          <a:xfrm>
            <a:off x="417195" y="1691164"/>
            <a:ext cx="1563053" cy="1819751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2066925" y="1985010"/>
            <a:ext cx="1567180" cy="1192530"/>
            <a:chOff x="3255" y="3126"/>
            <a:chExt cx="2468" cy="1878"/>
          </a:xfrm>
        </p:grpSpPr>
        <p:sp>
          <p:nvSpPr>
            <p:cNvPr id="5" name="右箭头 4"/>
            <p:cNvSpPr/>
            <p:nvPr/>
          </p:nvSpPr>
          <p:spPr>
            <a:xfrm>
              <a:off x="3261" y="3706"/>
              <a:ext cx="2462" cy="7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7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445" y="3126"/>
              <a:ext cx="1759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人脸检测</a:t>
              </a:r>
              <a:endParaRPr lang="zh-CN" altLang="en-US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255" y="4424"/>
              <a:ext cx="2095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特征点检测</a:t>
              </a:r>
              <a:endParaRPr lang="zh-CN" altLang="en-US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723958" y="2258695"/>
            <a:ext cx="1449705" cy="714962"/>
          </a:xfrm>
          <a:prstGeom prst="roundRect">
            <a:avLst/>
          </a:prstGeom>
          <a:effectLst>
            <a:softEdge rad="1270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人脸特征值数据</a:t>
            </a:r>
            <a:endParaRPr lang="zh-CN" altLang="en-US"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264150" y="1985010"/>
            <a:ext cx="1563370" cy="1192530"/>
            <a:chOff x="8290" y="3126"/>
            <a:chExt cx="2462" cy="1878"/>
          </a:xfrm>
        </p:grpSpPr>
        <p:sp>
          <p:nvSpPr>
            <p:cNvPr id="14" name="右箭头 13"/>
            <p:cNvSpPr/>
            <p:nvPr/>
          </p:nvSpPr>
          <p:spPr>
            <a:xfrm>
              <a:off x="8290" y="3695"/>
              <a:ext cx="2462" cy="7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7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954" y="3126"/>
              <a:ext cx="109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编号</a:t>
              </a:r>
              <a:endParaRPr lang="zh-CN" altLang="en-US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954" y="4424"/>
              <a:ext cx="109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命名</a:t>
              </a:r>
              <a:endParaRPr lang="zh-CN" altLang="en-US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917373" y="2223770"/>
            <a:ext cx="1449705" cy="714962"/>
          </a:xfrm>
          <a:prstGeom prst="roundRect">
            <a:avLst/>
          </a:prstGeom>
          <a:effectLst>
            <a:softEdge rad="1270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存储到人脸数据库</a:t>
            </a:r>
            <a:endParaRPr lang="zh-CN" altLang="en-US"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15570" y="4074795"/>
            <a:ext cx="8924290" cy="2618105"/>
            <a:chOff x="182" y="6417"/>
            <a:chExt cx="14054" cy="4123"/>
          </a:xfrm>
        </p:grpSpPr>
        <p:pic>
          <p:nvPicPr>
            <p:cNvPr id="4" name="图片 3" descr="人脸识别小游戏"/>
            <p:cNvPicPr>
              <a:picLocks noChangeAspect="1"/>
            </p:cNvPicPr>
            <p:nvPr/>
          </p:nvPicPr>
          <p:blipFill>
            <a:blip r:embed="rId1"/>
            <a:srcRect l="80655" b="805"/>
            <a:stretch>
              <a:fillRect/>
            </a:stretch>
          </p:blipFill>
          <p:spPr>
            <a:xfrm>
              <a:off x="11990" y="6417"/>
              <a:ext cx="2247" cy="2866"/>
            </a:xfrm>
            <a:prstGeom prst="rect">
              <a:avLst/>
            </a:prstGeom>
          </p:spPr>
        </p:pic>
        <p:pic>
          <p:nvPicPr>
            <p:cNvPr id="9" name="图片 8" descr="人脸识别小游戏"/>
            <p:cNvPicPr>
              <a:picLocks noChangeAspect="1"/>
            </p:cNvPicPr>
            <p:nvPr/>
          </p:nvPicPr>
          <p:blipFill>
            <a:blip r:embed="rId1"/>
            <a:srcRect l="62277" r="18990" b="805"/>
            <a:stretch>
              <a:fillRect/>
            </a:stretch>
          </p:blipFill>
          <p:spPr>
            <a:xfrm>
              <a:off x="9214" y="6417"/>
              <a:ext cx="2176" cy="2866"/>
            </a:xfrm>
            <a:prstGeom prst="rect">
              <a:avLst/>
            </a:prstGeom>
          </p:spPr>
        </p:pic>
        <p:pic>
          <p:nvPicPr>
            <p:cNvPr id="10" name="图片 9" descr="人脸识别小游戏"/>
            <p:cNvPicPr>
              <a:picLocks noChangeAspect="1"/>
            </p:cNvPicPr>
            <p:nvPr/>
          </p:nvPicPr>
          <p:blipFill>
            <a:blip r:embed="rId1"/>
            <a:srcRect l="40834" r="38484" b="805"/>
            <a:stretch>
              <a:fillRect/>
            </a:stretch>
          </p:blipFill>
          <p:spPr>
            <a:xfrm>
              <a:off x="6211" y="6417"/>
              <a:ext cx="2403" cy="2866"/>
            </a:xfrm>
            <a:prstGeom prst="rect">
              <a:avLst/>
            </a:prstGeom>
          </p:spPr>
        </p:pic>
        <p:pic>
          <p:nvPicPr>
            <p:cNvPr id="11" name="图片 10" descr="人脸识别小游戏"/>
            <p:cNvPicPr>
              <a:picLocks noChangeAspect="1"/>
            </p:cNvPicPr>
            <p:nvPr/>
          </p:nvPicPr>
          <p:blipFill>
            <a:blip r:embed="rId1"/>
            <a:srcRect l="20624" r="59005" b="805"/>
            <a:stretch>
              <a:fillRect/>
            </a:stretch>
          </p:blipFill>
          <p:spPr>
            <a:xfrm>
              <a:off x="3244" y="6417"/>
              <a:ext cx="2367" cy="2866"/>
            </a:xfrm>
            <a:prstGeom prst="rect">
              <a:avLst/>
            </a:prstGeom>
          </p:spPr>
        </p:pic>
        <p:pic>
          <p:nvPicPr>
            <p:cNvPr id="18" name="图片 17" descr="人脸识别小游戏"/>
            <p:cNvPicPr>
              <a:picLocks noChangeAspect="1"/>
            </p:cNvPicPr>
            <p:nvPr/>
          </p:nvPicPr>
          <p:blipFill>
            <a:blip r:embed="rId1"/>
            <a:srcRect r="78815" b="805"/>
            <a:stretch>
              <a:fillRect/>
            </a:stretch>
          </p:blipFill>
          <p:spPr>
            <a:xfrm>
              <a:off x="182" y="6417"/>
              <a:ext cx="2462" cy="2866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46" y="9524"/>
              <a:ext cx="15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A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  <a:p>
              <a:pPr algn="ctr"/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001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526" y="9524"/>
              <a:ext cx="15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B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  <a:p>
              <a:pPr algn="ctr"/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002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636" y="9524"/>
              <a:ext cx="15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C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  <a:p>
              <a:pPr algn="ctr"/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003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525" y="9524"/>
              <a:ext cx="15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D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  <a:p>
              <a:pPr algn="ctr"/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004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414" y="9524"/>
              <a:ext cx="15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E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  <a:p>
              <a:pPr algn="ctr"/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005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7" grpId="0" animBg="1"/>
      <p:bldP spid="1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4990" y="142241"/>
            <a:ext cx="7886700" cy="1325563"/>
          </a:xfrm>
        </p:spPr>
        <p:txBody>
          <a:bodyPr/>
          <a:lstStyle/>
          <a:p>
            <a:r>
              <a:rPr lang="zh-CN" altLang="en-US" sz="3600">
                <a:sym typeface="+mn-ea"/>
              </a:rPr>
              <a:t>人脸识别门禁系统流程</a:t>
            </a:r>
            <a:r>
              <a:rPr lang="en-US" altLang="zh-CN" sz="3600">
                <a:sym typeface="+mn-ea"/>
              </a:rPr>
              <a:t>—</a:t>
            </a:r>
            <a:r>
              <a:rPr lang="zh-CN" altLang="en-US" sz="3600">
                <a:sym typeface="+mn-ea"/>
              </a:rPr>
              <a:t>比对（搜索）</a:t>
            </a:r>
            <a:endParaRPr lang="zh-CN" altLang="en-US" sz="3600"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976755" y="2519045"/>
            <a:ext cx="5190490" cy="1819910"/>
            <a:chOff x="3113" y="3967"/>
            <a:chExt cx="8174" cy="2866"/>
          </a:xfrm>
        </p:grpSpPr>
        <p:pic>
          <p:nvPicPr>
            <p:cNvPr id="4" name="图片 3" descr="人脸识别小游戏"/>
            <p:cNvPicPr>
              <a:picLocks noChangeAspect="1"/>
            </p:cNvPicPr>
            <p:nvPr/>
          </p:nvPicPr>
          <p:blipFill>
            <a:blip r:embed="rId1"/>
            <a:srcRect l="80655" b="805"/>
            <a:stretch>
              <a:fillRect/>
            </a:stretch>
          </p:blipFill>
          <p:spPr>
            <a:xfrm>
              <a:off x="3113" y="3967"/>
              <a:ext cx="2247" cy="2866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5425" y="4374"/>
              <a:ext cx="2468" cy="1878"/>
              <a:chOff x="5425" y="4374"/>
              <a:chExt cx="2468" cy="1878"/>
            </a:xfrm>
          </p:grpSpPr>
          <p:sp>
            <p:nvSpPr>
              <p:cNvPr id="5" name="右箭头 4"/>
              <p:cNvSpPr/>
              <p:nvPr/>
            </p:nvSpPr>
            <p:spPr>
              <a:xfrm>
                <a:off x="5431" y="4954"/>
                <a:ext cx="2462" cy="718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lumMod val="75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5615" y="4374"/>
                <a:ext cx="1759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r>
                  <a:rPr lang="zh-CN" altLang="en-US">
                    <a:ln>
                      <a:solidFill>
                        <a:sysClr val="windowText" lastClr="000000"/>
                      </a:solidFill>
                    </a:ln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人脸检测</a:t>
                </a:r>
                <a:endParaRPr lang="zh-CN" altLang="en-US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5425" y="5672"/>
                <a:ext cx="209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r>
                  <a:rPr lang="zh-CN" altLang="en-US">
                    <a:ln>
                      <a:solidFill>
                        <a:sysClr val="windowText" lastClr="000000"/>
                      </a:solidFill>
                    </a:ln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特征点检测</a:t>
                </a:r>
                <a:endParaRPr lang="zh-CN" altLang="en-US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8035" y="4805"/>
              <a:ext cx="3253" cy="1131"/>
            </a:xfrm>
            <a:prstGeom prst="roundRect">
              <a:avLst/>
            </a:prstGeom>
            <a:effectLst>
              <a:softEdge rad="12700"/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x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人脸特征值数据</a:t>
              </a:r>
              <a:endParaRPr lang="zh-CN" altLang="en-US"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4990" y="142241"/>
            <a:ext cx="7886700" cy="1325563"/>
          </a:xfrm>
        </p:spPr>
        <p:txBody>
          <a:bodyPr/>
          <a:lstStyle/>
          <a:p>
            <a:r>
              <a:rPr lang="zh-CN" altLang="en-US" sz="3600"/>
              <a:t>人脸识别门禁系统流程</a:t>
            </a:r>
            <a:r>
              <a:rPr lang="en-US" altLang="zh-CN" sz="3600"/>
              <a:t>—</a:t>
            </a:r>
            <a:r>
              <a:rPr lang="zh-CN" altLang="en-US" sz="3600"/>
              <a:t>比对（搜索）</a:t>
            </a:r>
            <a:endParaRPr lang="zh-CN" altLang="en-US" sz="3600"/>
          </a:p>
        </p:txBody>
      </p:sp>
      <p:grpSp>
        <p:nvGrpSpPr>
          <p:cNvPr id="24" name="组合 23"/>
          <p:cNvGrpSpPr/>
          <p:nvPr/>
        </p:nvGrpSpPr>
        <p:grpSpPr>
          <a:xfrm>
            <a:off x="0" y="1468120"/>
            <a:ext cx="8924290" cy="2618105"/>
            <a:chOff x="182" y="6417"/>
            <a:chExt cx="14054" cy="4123"/>
          </a:xfrm>
        </p:grpSpPr>
        <p:pic>
          <p:nvPicPr>
            <p:cNvPr id="3" name="图片 2" descr="人脸识别小游戏"/>
            <p:cNvPicPr>
              <a:picLocks noChangeAspect="1"/>
            </p:cNvPicPr>
            <p:nvPr/>
          </p:nvPicPr>
          <p:blipFill>
            <a:blip r:embed="rId1"/>
            <a:srcRect l="80655" b="805"/>
            <a:stretch>
              <a:fillRect/>
            </a:stretch>
          </p:blipFill>
          <p:spPr>
            <a:xfrm>
              <a:off x="11990" y="6417"/>
              <a:ext cx="2247" cy="2866"/>
            </a:xfrm>
            <a:prstGeom prst="rect">
              <a:avLst/>
            </a:prstGeom>
          </p:spPr>
        </p:pic>
        <p:pic>
          <p:nvPicPr>
            <p:cNvPr id="9" name="图片 8" descr="人脸识别小游戏"/>
            <p:cNvPicPr>
              <a:picLocks noChangeAspect="1"/>
            </p:cNvPicPr>
            <p:nvPr/>
          </p:nvPicPr>
          <p:blipFill>
            <a:blip r:embed="rId1"/>
            <a:srcRect l="62277" r="18990" b="805"/>
            <a:stretch>
              <a:fillRect/>
            </a:stretch>
          </p:blipFill>
          <p:spPr>
            <a:xfrm>
              <a:off x="9214" y="6417"/>
              <a:ext cx="2176" cy="2866"/>
            </a:xfrm>
            <a:prstGeom prst="rect">
              <a:avLst/>
            </a:prstGeom>
          </p:spPr>
        </p:pic>
        <p:pic>
          <p:nvPicPr>
            <p:cNvPr id="10" name="图片 9" descr="人脸识别小游戏"/>
            <p:cNvPicPr>
              <a:picLocks noChangeAspect="1"/>
            </p:cNvPicPr>
            <p:nvPr/>
          </p:nvPicPr>
          <p:blipFill>
            <a:blip r:embed="rId1"/>
            <a:srcRect l="40834" r="38484" b="805"/>
            <a:stretch>
              <a:fillRect/>
            </a:stretch>
          </p:blipFill>
          <p:spPr>
            <a:xfrm>
              <a:off x="6211" y="6417"/>
              <a:ext cx="2403" cy="2866"/>
            </a:xfrm>
            <a:prstGeom prst="rect">
              <a:avLst/>
            </a:prstGeom>
          </p:spPr>
        </p:pic>
        <p:pic>
          <p:nvPicPr>
            <p:cNvPr id="11" name="图片 10" descr="人脸识别小游戏"/>
            <p:cNvPicPr>
              <a:picLocks noChangeAspect="1"/>
            </p:cNvPicPr>
            <p:nvPr/>
          </p:nvPicPr>
          <p:blipFill>
            <a:blip r:embed="rId1"/>
            <a:srcRect l="20624" r="59005" b="805"/>
            <a:stretch>
              <a:fillRect/>
            </a:stretch>
          </p:blipFill>
          <p:spPr>
            <a:xfrm>
              <a:off x="3244" y="6417"/>
              <a:ext cx="2367" cy="2866"/>
            </a:xfrm>
            <a:prstGeom prst="rect">
              <a:avLst/>
            </a:prstGeom>
          </p:spPr>
        </p:pic>
        <p:pic>
          <p:nvPicPr>
            <p:cNvPr id="18" name="图片 17" descr="人脸识别小游戏"/>
            <p:cNvPicPr>
              <a:picLocks noChangeAspect="1"/>
            </p:cNvPicPr>
            <p:nvPr/>
          </p:nvPicPr>
          <p:blipFill>
            <a:blip r:embed="rId1"/>
            <a:srcRect r="78815" b="805"/>
            <a:stretch>
              <a:fillRect/>
            </a:stretch>
          </p:blipFill>
          <p:spPr>
            <a:xfrm>
              <a:off x="182" y="6417"/>
              <a:ext cx="2462" cy="2866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46" y="9524"/>
              <a:ext cx="15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A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  <a:p>
              <a:pPr algn="ctr"/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001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526" y="9524"/>
              <a:ext cx="15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B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  <a:p>
              <a:pPr algn="ctr"/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002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636" y="9524"/>
              <a:ext cx="15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C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  <a:p>
              <a:pPr algn="ctr"/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003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525" y="9524"/>
              <a:ext cx="15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D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  <a:p>
              <a:pPr algn="ctr"/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004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414" y="9524"/>
              <a:ext cx="15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E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  <a:p>
              <a:pPr algn="ctr"/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005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-86995" y="4316095"/>
            <a:ext cx="2065020" cy="2453640"/>
            <a:chOff x="-288" y="6676"/>
            <a:chExt cx="3252" cy="3864"/>
          </a:xfrm>
        </p:grpSpPr>
        <p:sp>
          <p:nvSpPr>
            <p:cNvPr id="29" name="文本框 28"/>
            <p:cNvSpPr txBox="1"/>
            <p:nvPr/>
          </p:nvSpPr>
          <p:spPr>
            <a:xfrm>
              <a:off x="-288" y="9410"/>
              <a:ext cx="3253" cy="1131"/>
            </a:xfrm>
            <a:prstGeom prst="roundRect">
              <a:avLst/>
            </a:prstGeom>
            <a:effectLst>
              <a:softEdge rad="12700"/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x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人脸特征值数据</a:t>
              </a:r>
              <a:endParaRPr lang="zh-CN" altLang="en-US"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30" name="图片 29" descr="人脸识别小游戏"/>
            <p:cNvPicPr>
              <a:picLocks noChangeAspect="1"/>
            </p:cNvPicPr>
            <p:nvPr/>
          </p:nvPicPr>
          <p:blipFill>
            <a:blip r:embed="rId1"/>
            <a:srcRect l="40834" r="38484" b="805"/>
            <a:stretch>
              <a:fillRect/>
            </a:stretch>
          </p:blipFill>
          <p:spPr>
            <a:xfrm>
              <a:off x="59" y="6676"/>
              <a:ext cx="2403" cy="2866"/>
            </a:xfrm>
            <a:prstGeom prst="rect">
              <a:avLst/>
            </a:prstGeom>
          </p:spPr>
        </p:pic>
      </p:grpSp>
      <p:sp>
        <p:nvSpPr>
          <p:cNvPr id="31" name="矩形 30"/>
          <p:cNvSpPr/>
          <p:nvPr/>
        </p:nvSpPr>
        <p:spPr>
          <a:xfrm>
            <a:off x="838835" y="2069465"/>
            <a:ext cx="956945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9600" b="1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×</a:t>
            </a:r>
            <a:endParaRPr lang="zh-CN" altLang="en-US" sz="9600" b="1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138889 -0.117222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4990" y="142241"/>
            <a:ext cx="7886700" cy="1325563"/>
          </a:xfrm>
        </p:spPr>
        <p:txBody>
          <a:bodyPr/>
          <a:lstStyle/>
          <a:p>
            <a:r>
              <a:rPr lang="zh-CN" altLang="en-US" sz="3600">
                <a:sym typeface="+mn-ea"/>
              </a:rPr>
              <a:t>人脸识别门禁系统流程</a:t>
            </a:r>
            <a:r>
              <a:rPr lang="en-US" altLang="zh-CN" sz="3600">
                <a:sym typeface="+mn-ea"/>
              </a:rPr>
              <a:t>—</a:t>
            </a:r>
            <a:r>
              <a:rPr lang="zh-CN" altLang="en-US" sz="3600">
                <a:sym typeface="+mn-ea"/>
              </a:rPr>
              <a:t>比对（搜索）</a:t>
            </a:r>
            <a:endParaRPr lang="zh-CN" altLang="en-US" sz="3600"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0" y="1468120"/>
            <a:ext cx="8924290" cy="2618105"/>
            <a:chOff x="182" y="6417"/>
            <a:chExt cx="14054" cy="4123"/>
          </a:xfrm>
        </p:grpSpPr>
        <p:pic>
          <p:nvPicPr>
            <p:cNvPr id="3" name="图片 2" descr="人脸识别小游戏"/>
            <p:cNvPicPr>
              <a:picLocks noChangeAspect="1"/>
            </p:cNvPicPr>
            <p:nvPr/>
          </p:nvPicPr>
          <p:blipFill>
            <a:blip r:embed="rId1"/>
            <a:srcRect l="80655" b="805"/>
            <a:stretch>
              <a:fillRect/>
            </a:stretch>
          </p:blipFill>
          <p:spPr>
            <a:xfrm>
              <a:off x="11990" y="6417"/>
              <a:ext cx="2247" cy="2866"/>
            </a:xfrm>
            <a:prstGeom prst="rect">
              <a:avLst/>
            </a:prstGeom>
          </p:spPr>
        </p:pic>
        <p:pic>
          <p:nvPicPr>
            <p:cNvPr id="9" name="图片 8" descr="人脸识别小游戏"/>
            <p:cNvPicPr>
              <a:picLocks noChangeAspect="1"/>
            </p:cNvPicPr>
            <p:nvPr/>
          </p:nvPicPr>
          <p:blipFill>
            <a:blip r:embed="rId1"/>
            <a:srcRect l="62277" r="18990" b="805"/>
            <a:stretch>
              <a:fillRect/>
            </a:stretch>
          </p:blipFill>
          <p:spPr>
            <a:xfrm>
              <a:off x="9214" y="6417"/>
              <a:ext cx="2176" cy="2866"/>
            </a:xfrm>
            <a:prstGeom prst="rect">
              <a:avLst/>
            </a:prstGeom>
          </p:spPr>
        </p:pic>
        <p:pic>
          <p:nvPicPr>
            <p:cNvPr id="10" name="图片 9" descr="人脸识别小游戏"/>
            <p:cNvPicPr>
              <a:picLocks noChangeAspect="1"/>
            </p:cNvPicPr>
            <p:nvPr/>
          </p:nvPicPr>
          <p:blipFill>
            <a:blip r:embed="rId1"/>
            <a:srcRect l="40834" r="38484" b="805"/>
            <a:stretch>
              <a:fillRect/>
            </a:stretch>
          </p:blipFill>
          <p:spPr>
            <a:xfrm>
              <a:off x="6211" y="6417"/>
              <a:ext cx="2403" cy="2866"/>
            </a:xfrm>
            <a:prstGeom prst="rect">
              <a:avLst/>
            </a:prstGeom>
          </p:spPr>
        </p:pic>
        <p:pic>
          <p:nvPicPr>
            <p:cNvPr id="11" name="图片 10" descr="人脸识别小游戏"/>
            <p:cNvPicPr>
              <a:picLocks noChangeAspect="1"/>
            </p:cNvPicPr>
            <p:nvPr/>
          </p:nvPicPr>
          <p:blipFill>
            <a:blip r:embed="rId1"/>
            <a:srcRect l="20624" r="59005" b="805"/>
            <a:stretch>
              <a:fillRect/>
            </a:stretch>
          </p:blipFill>
          <p:spPr>
            <a:xfrm>
              <a:off x="3244" y="6417"/>
              <a:ext cx="2367" cy="2866"/>
            </a:xfrm>
            <a:prstGeom prst="rect">
              <a:avLst/>
            </a:prstGeom>
          </p:spPr>
        </p:pic>
        <p:pic>
          <p:nvPicPr>
            <p:cNvPr id="18" name="图片 17" descr="人脸识别小游戏"/>
            <p:cNvPicPr>
              <a:picLocks noChangeAspect="1"/>
            </p:cNvPicPr>
            <p:nvPr/>
          </p:nvPicPr>
          <p:blipFill>
            <a:blip r:embed="rId1"/>
            <a:srcRect r="78815" b="805"/>
            <a:stretch>
              <a:fillRect/>
            </a:stretch>
          </p:blipFill>
          <p:spPr>
            <a:xfrm>
              <a:off x="182" y="6417"/>
              <a:ext cx="2462" cy="2866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46" y="9524"/>
              <a:ext cx="15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A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  <a:p>
              <a:pPr algn="ctr"/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001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526" y="9524"/>
              <a:ext cx="15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B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  <a:p>
              <a:pPr algn="ctr"/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002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636" y="9524"/>
              <a:ext cx="15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C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  <a:p>
              <a:pPr algn="ctr"/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003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525" y="9524"/>
              <a:ext cx="15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D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  <a:p>
              <a:pPr algn="ctr"/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004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414" y="9524"/>
              <a:ext cx="15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E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  <a:p>
              <a:pPr algn="ctr"/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005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682115" y="4316095"/>
            <a:ext cx="2065020" cy="2453640"/>
            <a:chOff x="-288" y="6676"/>
            <a:chExt cx="3252" cy="3864"/>
          </a:xfrm>
        </p:grpSpPr>
        <p:sp>
          <p:nvSpPr>
            <p:cNvPr id="29" name="文本框 28"/>
            <p:cNvSpPr txBox="1"/>
            <p:nvPr/>
          </p:nvSpPr>
          <p:spPr>
            <a:xfrm>
              <a:off x="-288" y="9410"/>
              <a:ext cx="3253" cy="1131"/>
            </a:xfrm>
            <a:prstGeom prst="roundRect">
              <a:avLst/>
            </a:prstGeom>
            <a:effectLst>
              <a:softEdge rad="12700"/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x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人脸特征值数据</a:t>
              </a:r>
              <a:endParaRPr lang="zh-CN" altLang="en-US"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30" name="图片 29" descr="人脸识别小游戏"/>
            <p:cNvPicPr>
              <a:picLocks noChangeAspect="1"/>
            </p:cNvPicPr>
            <p:nvPr/>
          </p:nvPicPr>
          <p:blipFill>
            <a:blip r:embed="rId1"/>
            <a:srcRect l="40834" r="38484" b="805"/>
            <a:stretch>
              <a:fillRect/>
            </a:stretch>
          </p:blipFill>
          <p:spPr>
            <a:xfrm>
              <a:off x="59" y="6676"/>
              <a:ext cx="2403" cy="2866"/>
            </a:xfrm>
            <a:prstGeom prst="rect">
              <a:avLst/>
            </a:prstGeom>
          </p:spPr>
        </p:pic>
      </p:grpSp>
      <p:sp>
        <p:nvSpPr>
          <p:cNvPr id="31" name="矩形 30"/>
          <p:cNvSpPr/>
          <p:nvPr/>
        </p:nvSpPr>
        <p:spPr>
          <a:xfrm>
            <a:off x="838835" y="2069465"/>
            <a:ext cx="956945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9600" b="1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×</a:t>
            </a:r>
            <a:endParaRPr lang="zh-CN" altLang="en-US" sz="9600" b="1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96210" y="2069465"/>
            <a:ext cx="956945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9600" b="1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×</a:t>
            </a:r>
            <a:endParaRPr lang="zh-CN" altLang="en-US" sz="9600" b="1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138889 -0.117222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/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箭头连接符 10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928978" y="3758594"/>
            <a:ext cx="1286043" cy="496729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endParaRPr lang="zh-CN" altLang="en-US" sz="2000" b="1" dirty="0">
              <a:ln>
                <a:noFill/>
              </a:ln>
              <a:solidFill>
                <a:schemeClr val="tx1"/>
              </a:solidFill>
              <a:effectLst/>
              <a:latin typeface="华文行楷" panose="02010800040101010101" charset="-122"/>
              <a:ea typeface="楷体_GB2312" panose="02010609030101010101" pitchFamily="49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854782" y="3134994"/>
            <a:ext cx="4316983" cy="49657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endParaRPr lang="zh-CN" altLang="en-US" sz="2000" b="1" dirty="0">
              <a:ln>
                <a:noFill/>
              </a:ln>
              <a:solidFill>
                <a:schemeClr val="tx1"/>
              </a:solidFill>
              <a:effectLst/>
              <a:latin typeface="华文行楷" panose="02010800040101010101" charset="-122"/>
              <a:ea typeface="楷体_GB2312" panose="0201060903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1493" y="255161"/>
            <a:ext cx="945322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4.2.1 人脸识别 </a:t>
            </a:r>
            <a:endParaRPr lang="zh-CN" altLang="en-US" sz="4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  <p:pic>
        <p:nvPicPr>
          <p:cNvPr id="3" name="0FF413A236D59EEF49B003760092DE77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6943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295" y="1234440"/>
            <a:ext cx="8548370" cy="4678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4990" y="142241"/>
            <a:ext cx="7886700" cy="1325563"/>
          </a:xfrm>
        </p:spPr>
        <p:txBody>
          <a:bodyPr/>
          <a:lstStyle/>
          <a:p>
            <a:r>
              <a:rPr lang="zh-CN" altLang="en-US" sz="3600">
                <a:sym typeface="+mn-ea"/>
              </a:rPr>
              <a:t>人脸识别门禁系统流程</a:t>
            </a:r>
            <a:r>
              <a:rPr lang="en-US" altLang="zh-CN" sz="3600">
                <a:sym typeface="+mn-ea"/>
              </a:rPr>
              <a:t>—</a:t>
            </a:r>
            <a:r>
              <a:rPr lang="zh-CN" altLang="en-US" sz="3600">
                <a:sym typeface="+mn-ea"/>
              </a:rPr>
              <a:t>比对（搜索）</a:t>
            </a:r>
            <a:endParaRPr lang="zh-CN" altLang="en-US" sz="3600"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0" y="1468120"/>
            <a:ext cx="8924290" cy="2618105"/>
            <a:chOff x="182" y="6417"/>
            <a:chExt cx="14054" cy="4123"/>
          </a:xfrm>
        </p:grpSpPr>
        <p:pic>
          <p:nvPicPr>
            <p:cNvPr id="3" name="图片 2" descr="人脸识别小游戏"/>
            <p:cNvPicPr>
              <a:picLocks noChangeAspect="1"/>
            </p:cNvPicPr>
            <p:nvPr/>
          </p:nvPicPr>
          <p:blipFill>
            <a:blip r:embed="rId1"/>
            <a:srcRect l="80655" b="805"/>
            <a:stretch>
              <a:fillRect/>
            </a:stretch>
          </p:blipFill>
          <p:spPr>
            <a:xfrm>
              <a:off x="11990" y="6417"/>
              <a:ext cx="2247" cy="2866"/>
            </a:xfrm>
            <a:prstGeom prst="rect">
              <a:avLst/>
            </a:prstGeom>
          </p:spPr>
        </p:pic>
        <p:pic>
          <p:nvPicPr>
            <p:cNvPr id="9" name="图片 8" descr="人脸识别小游戏"/>
            <p:cNvPicPr>
              <a:picLocks noChangeAspect="1"/>
            </p:cNvPicPr>
            <p:nvPr/>
          </p:nvPicPr>
          <p:blipFill>
            <a:blip r:embed="rId1"/>
            <a:srcRect l="62277" r="18990" b="805"/>
            <a:stretch>
              <a:fillRect/>
            </a:stretch>
          </p:blipFill>
          <p:spPr>
            <a:xfrm>
              <a:off x="9214" y="6417"/>
              <a:ext cx="2176" cy="2866"/>
            </a:xfrm>
            <a:prstGeom prst="rect">
              <a:avLst/>
            </a:prstGeom>
          </p:spPr>
        </p:pic>
        <p:pic>
          <p:nvPicPr>
            <p:cNvPr id="10" name="图片 9" descr="人脸识别小游戏"/>
            <p:cNvPicPr>
              <a:picLocks noChangeAspect="1"/>
            </p:cNvPicPr>
            <p:nvPr/>
          </p:nvPicPr>
          <p:blipFill>
            <a:blip r:embed="rId1"/>
            <a:srcRect l="40834" r="38484" b="805"/>
            <a:stretch>
              <a:fillRect/>
            </a:stretch>
          </p:blipFill>
          <p:spPr>
            <a:xfrm>
              <a:off x="6211" y="6417"/>
              <a:ext cx="2403" cy="2866"/>
            </a:xfrm>
            <a:prstGeom prst="rect">
              <a:avLst/>
            </a:prstGeom>
          </p:spPr>
        </p:pic>
        <p:pic>
          <p:nvPicPr>
            <p:cNvPr id="11" name="图片 10" descr="人脸识别小游戏"/>
            <p:cNvPicPr>
              <a:picLocks noChangeAspect="1"/>
            </p:cNvPicPr>
            <p:nvPr/>
          </p:nvPicPr>
          <p:blipFill>
            <a:blip r:embed="rId1"/>
            <a:srcRect l="20624" r="59005" b="805"/>
            <a:stretch>
              <a:fillRect/>
            </a:stretch>
          </p:blipFill>
          <p:spPr>
            <a:xfrm>
              <a:off x="3244" y="6417"/>
              <a:ext cx="2367" cy="2866"/>
            </a:xfrm>
            <a:prstGeom prst="rect">
              <a:avLst/>
            </a:prstGeom>
          </p:spPr>
        </p:pic>
        <p:pic>
          <p:nvPicPr>
            <p:cNvPr id="18" name="图片 17" descr="人脸识别小游戏"/>
            <p:cNvPicPr>
              <a:picLocks noChangeAspect="1"/>
            </p:cNvPicPr>
            <p:nvPr/>
          </p:nvPicPr>
          <p:blipFill>
            <a:blip r:embed="rId1"/>
            <a:srcRect r="78815" b="805"/>
            <a:stretch>
              <a:fillRect/>
            </a:stretch>
          </p:blipFill>
          <p:spPr>
            <a:xfrm>
              <a:off x="182" y="6417"/>
              <a:ext cx="2462" cy="2866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46" y="9524"/>
              <a:ext cx="15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A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  <a:p>
              <a:pPr algn="ctr"/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001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526" y="9524"/>
              <a:ext cx="15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B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  <a:p>
              <a:pPr algn="ctr"/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002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636" y="9524"/>
              <a:ext cx="15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C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  <a:p>
              <a:pPr algn="ctr"/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003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525" y="9524"/>
              <a:ext cx="15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D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  <a:p>
              <a:pPr algn="ctr"/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004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414" y="9524"/>
              <a:ext cx="15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E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  <a:p>
              <a:pPr algn="ctr"/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005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620135" y="4316095"/>
            <a:ext cx="2065020" cy="2453640"/>
            <a:chOff x="-288" y="6676"/>
            <a:chExt cx="3252" cy="3864"/>
          </a:xfrm>
        </p:grpSpPr>
        <p:sp>
          <p:nvSpPr>
            <p:cNvPr id="29" name="文本框 28"/>
            <p:cNvSpPr txBox="1"/>
            <p:nvPr/>
          </p:nvSpPr>
          <p:spPr>
            <a:xfrm>
              <a:off x="-288" y="9410"/>
              <a:ext cx="3253" cy="1131"/>
            </a:xfrm>
            <a:prstGeom prst="roundRect">
              <a:avLst/>
            </a:prstGeom>
            <a:effectLst>
              <a:softEdge rad="12700"/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x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人脸特征值数据</a:t>
              </a:r>
              <a:endParaRPr lang="zh-CN" altLang="en-US"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30" name="图片 29" descr="人脸识别小游戏"/>
            <p:cNvPicPr>
              <a:picLocks noChangeAspect="1"/>
            </p:cNvPicPr>
            <p:nvPr/>
          </p:nvPicPr>
          <p:blipFill>
            <a:blip r:embed="rId1"/>
            <a:srcRect l="40834" r="38484" b="805"/>
            <a:stretch>
              <a:fillRect/>
            </a:stretch>
          </p:blipFill>
          <p:spPr>
            <a:xfrm>
              <a:off x="59" y="6676"/>
              <a:ext cx="2403" cy="2866"/>
            </a:xfrm>
            <a:prstGeom prst="rect">
              <a:avLst/>
            </a:prstGeom>
          </p:spPr>
        </p:pic>
      </p:grpSp>
      <p:sp>
        <p:nvSpPr>
          <p:cNvPr id="31" name="矩形 30"/>
          <p:cNvSpPr/>
          <p:nvPr/>
        </p:nvSpPr>
        <p:spPr>
          <a:xfrm>
            <a:off x="838835" y="2069465"/>
            <a:ext cx="956945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9600" b="1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×</a:t>
            </a:r>
            <a:endParaRPr lang="zh-CN" altLang="en-US" sz="9600" b="1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96210" y="2069465"/>
            <a:ext cx="956945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9600" b="1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×</a:t>
            </a:r>
            <a:endParaRPr lang="zh-CN" altLang="en-US" sz="9600" b="1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28845" y="2069465"/>
            <a:ext cx="956945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9600" b="1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√</a:t>
            </a:r>
            <a:endParaRPr lang="en-US" altLang="zh-CN" sz="9600" b="1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678805" y="4633595"/>
            <a:ext cx="2604770" cy="645160"/>
            <a:chOff x="8943" y="7297"/>
            <a:chExt cx="4102" cy="1016"/>
          </a:xfrm>
        </p:grpSpPr>
        <p:sp>
          <p:nvSpPr>
            <p:cNvPr id="6" name="文本框 5"/>
            <p:cNvSpPr txBox="1"/>
            <p:nvPr/>
          </p:nvSpPr>
          <p:spPr>
            <a:xfrm>
              <a:off x="10041" y="7297"/>
              <a:ext cx="3004" cy="10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>
                  <a:ln>
                    <a:solidFill>
                      <a:schemeClr val="accent6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门禁打开</a:t>
              </a:r>
              <a:endParaRPr lang="en-US" altLang="zh-CN">
                <a:ln>
                  <a:solidFill>
                    <a:schemeClr val="accent6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altLang="zh-CN">
                  <a:ln>
                    <a:solidFill>
                      <a:schemeClr val="accent6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  <a:r>
                <a:rPr lang="zh-CN" altLang="en-US">
                  <a:ln>
                    <a:solidFill>
                      <a:schemeClr val="accent6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同学欢迎您</a:t>
              </a:r>
              <a:endParaRPr lang="zh-CN" altLang="en-US">
                <a:ln>
                  <a:solidFill>
                    <a:schemeClr val="accent6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右箭头 6"/>
            <p:cNvSpPr/>
            <p:nvPr/>
          </p:nvSpPr>
          <p:spPr>
            <a:xfrm>
              <a:off x="8943" y="7531"/>
              <a:ext cx="1099" cy="425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138889 -0.117222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/>
      <p:bldP spid="4" grpId="1"/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箭头连接符 10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01493" y="255161"/>
            <a:ext cx="945322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kern="0" dirty="0">
                <a:solidFill>
                  <a:srgbClr val="466E8C"/>
                </a:solidFill>
                <a:effectLst/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  <a:sym typeface="+mn-ea"/>
              </a:rPr>
              <a:t>练习</a:t>
            </a:r>
            <a:r>
              <a:rPr lang="en-US" altLang="zh-CN" sz="3600" b="1" kern="0" dirty="0">
                <a:solidFill>
                  <a:srgbClr val="466E8C"/>
                </a:solidFill>
                <a:effectLst/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  <a:sym typeface="+mn-ea"/>
              </a:rPr>
              <a:t>1</a:t>
            </a:r>
            <a:r>
              <a:rPr lang="zh-CN" altLang="en-US" sz="3600" b="1" kern="0" dirty="0">
                <a:solidFill>
                  <a:srgbClr val="466E8C"/>
                </a:solidFill>
                <a:effectLst/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  <a:sym typeface="+mn-ea"/>
              </a:rPr>
              <a:t>：对人脸识别的流程配对并排序</a:t>
            </a:r>
            <a:r>
              <a:rPr lang="zh-CN" altLang="en-US" sz="36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 </a:t>
            </a:r>
            <a:endParaRPr lang="zh-CN" altLang="en-US" sz="36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  <p:pic>
        <p:nvPicPr>
          <p:cNvPr id="8" name="图片 7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4475" y="1452245"/>
            <a:ext cx="4853940" cy="43281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 rot="10800000" flipH="1">
            <a:off x="232996" y="1855174"/>
            <a:ext cx="8678007" cy="3652487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PA_库_文本框 5"/>
          <p:cNvSpPr txBox="1"/>
          <p:nvPr>
            <p:custDataLst>
              <p:tags r:id="rId1"/>
            </p:custDataLst>
          </p:nvPr>
        </p:nvSpPr>
        <p:spPr>
          <a:xfrm>
            <a:off x="1741764" y="2498234"/>
            <a:ext cx="5915648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algn="dist">
              <a:defRPr sz="4000" b="1">
                <a:solidFill>
                  <a:srgbClr val="466E8C"/>
                </a:solidFill>
                <a:latin typeface="华文行楷" panose="02010800040101010101" charset="-122"/>
                <a:ea typeface="楷体_GB2312" panose="02010609030101010101" pitchFamily="49" charset="-122"/>
              </a:defRPr>
            </a:lvl1pPr>
          </a:lstStyle>
          <a:p>
            <a:r>
              <a:rPr lang="zh-CN" altLang="en-US" dirty="0"/>
              <a:t>人脸识别的影响因素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1" name="PA_库_文本框 6"/>
          <p:cNvSpPr txBox="1"/>
          <p:nvPr>
            <p:custDataLst>
              <p:tags r:id="rId2"/>
            </p:custDataLst>
          </p:nvPr>
        </p:nvSpPr>
        <p:spPr>
          <a:xfrm>
            <a:off x="3097242" y="3305906"/>
            <a:ext cx="2735580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algn="dist">
              <a:defRPr sz="3200" b="1">
                <a:latin typeface="Bauhaus 93" panose="04030905020B02020C02" pitchFamily="82" charset="0"/>
                <a:ea typeface="楷体_GB2312" panose="02010609030101010101" pitchFamily="49" charset="-122"/>
              </a:defRPr>
            </a:lvl1pPr>
          </a:lstStyle>
          <a:p>
            <a:endParaRPr lang="en-US" altLang="zh-CN" dirty="0"/>
          </a:p>
          <a:p>
            <a:r>
              <a:rPr lang="zh-CN" altLang="en-US" dirty="0"/>
              <a:t>一起来讨论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01493" y="255161"/>
            <a:ext cx="945322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4.2.1 人工智能平台中的智能工具 </a:t>
            </a:r>
            <a:endParaRPr lang="zh-CN" altLang="en-US" sz="4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9" grpId="1" autoUpdateAnimBg="0"/>
      <p:bldP spid="9" grpId="2" autoUpdateAnimBg="0"/>
      <p:bldP spid="11" grpId="0" autoUpdateAnimBg="0"/>
      <p:bldP spid="11" grpId="1" autoUpdateAnimBg="0"/>
      <p:bldP spid="11" grpId="2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0631" y="2250676"/>
            <a:ext cx="2151635" cy="558437"/>
          </a:xfrm>
          <a:prstGeom prst="rect">
            <a:avLst/>
          </a:prstGeom>
          <a:solidFill>
            <a:srgbClr val="466E8C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EFEFE"/>
              </a:solidFill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802266" y="2250676"/>
            <a:ext cx="1890117" cy="558437"/>
          </a:xfrm>
          <a:prstGeom prst="rect">
            <a:avLst/>
          </a:prstGeom>
          <a:solidFill>
            <a:srgbClr val="466E8C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EFEFE"/>
              </a:solidFill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92384" y="2250676"/>
            <a:ext cx="1890117" cy="558437"/>
          </a:xfrm>
          <a:prstGeom prst="rect">
            <a:avLst/>
          </a:prstGeom>
          <a:solidFill>
            <a:srgbClr val="466E8C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EFEFE"/>
              </a:solidFill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82501" y="2250676"/>
            <a:ext cx="1890117" cy="558437"/>
          </a:xfrm>
          <a:prstGeom prst="rect">
            <a:avLst/>
          </a:prstGeom>
          <a:solidFill>
            <a:srgbClr val="466E8C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EFEFE"/>
              </a:solidFill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737066" y="2345228"/>
            <a:ext cx="2065197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+mn-ea"/>
                <a:ea typeface="楷体_GB2312" panose="02010609030101010101" pitchFamily="49" charset="-122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</a:rPr>
              <a:t>人脸的偏转、旋转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19"/>
          <p:cNvSpPr txBox="1"/>
          <p:nvPr/>
        </p:nvSpPr>
        <p:spPr>
          <a:xfrm>
            <a:off x="4692383" y="2379853"/>
            <a:ext cx="189011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+mn-ea"/>
                <a:ea typeface="楷体_GB2312" panose="02010609030101010101" pitchFamily="49" charset="-122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</a:rPr>
              <a:t>附着物的影响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6582502" y="2379853"/>
            <a:ext cx="189011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+mn-ea"/>
                <a:ea typeface="楷体_GB2312" panose="02010609030101010101" pitchFamily="49" charset="-122"/>
              </a:rPr>
              <a:t>年龄的变化</a:t>
            </a:r>
            <a:endParaRPr lang="zh-CN" altLang="en-US" sz="1800" b="1" dirty="0">
              <a:solidFill>
                <a:schemeClr val="bg1"/>
              </a:solidFill>
              <a:latin typeface="+mn-ea"/>
              <a:ea typeface="楷体_GB2312" panose="02010609030101010101" pitchFamily="49" charset="-122"/>
            </a:endParaRPr>
          </a:p>
        </p:txBody>
      </p:sp>
      <p:sp>
        <p:nvSpPr>
          <p:cNvPr id="29" name="TextBox 19"/>
          <p:cNvSpPr txBox="1"/>
          <p:nvPr/>
        </p:nvSpPr>
        <p:spPr>
          <a:xfrm>
            <a:off x="2802264" y="2379853"/>
            <a:ext cx="189011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+mn-ea"/>
                <a:ea typeface="楷体_GB2312" panose="02010609030101010101" pitchFamily="49" charset="-122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</a:rPr>
              <a:t>表情的变化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582382" y="2938290"/>
            <a:ext cx="1890236" cy="2796682"/>
            <a:chOff x="3575844" y="3110413"/>
            <a:chExt cx="2520156" cy="2951170"/>
          </a:xfrm>
        </p:grpSpPr>
        <p:sp>
          <p:nvSpPr>
            <p:cNvPr id="19" name="矩形 18"/>
            <p:cNvSpPr/>
            <p:nvPr/>
          </p:nvSpPr>
          <p:spPr>
            <a:xfrm>
              <a:off x="3575844" y="3110413"/>
              <a:ext cx="2520156" cy="2951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714839" y="3193209"/>
              <a:ext cx="2242166" cy="272813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+mn-ea"/>
                  <a:ea typeface="楷体_GB2312" panose="02010609030101010101" pitchFamily="49" charset="-122"/>
                </a:rPr>
                <a:t>建立人脸图像的</a:t>
              </a:r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楷体_GB2312" panose="02010609030101010101" pitchFamily="49" charset="-122"/>
                </a:rPr>
                <a:t>老化模型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楷体_GB2312" panose="02010609030101010101" pitchFamily="49" charset="-122"/>
                </a:rPr>
                <a:t>，通过年龄模拟模块将对比的两张人脸变换到同一年龄。</a:t>
              </a:r>
              <a:endParaRPr lang="zh-CN" altLang="en-US" dirty="0">
                <a:solidFill>
                  <a:schemeClr val="tx1"/>
                </a:solidFill>
                <a:latin typeface="+mn-ea"/>
                <a:ea typeface="楷体_GB2312" panose="02010609030101010101" pitchFamily="49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81330" y="2983451"/>
            <a:ext cx="1890236" cy="2751522"/>
            <a:chOff x="3575844" y="3110413"/>
            <a:chExt cx="2520156" cy="2903517"/>
          </a:xfrm>
        </p:grpSpPr>
        <p:sp>
          <p:nvSpPr>
            <p:cNvPr id="30" name="矩形 29"/>
            <p:cNvSpPr/>
            <p:nvPr/>
          </p:nvSpPr>
          <p:spPr>
            <a:xfrm>
              <a:off x="3575844" y="3110413"/>
              <a:ext cx="2520156" cy="28937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2"/>
                </a:solidFill>
                <a:latin typeface="造字工房朗宋（非商用）常规体" pitchFamily="2" charset="-122"/>
                <a:ea typeface="楷体_GB2312" panose="02010609030101010101" pitchFamily="49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575844" y="3110413"/>
              <a:ext cx="2378984" cy="29035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+mn-ea"/>
                  <a:ea typeface="楷体_GB2312" panose="02010609030101010101" pitchFamily="49" charset="-122"/>
                </a:rPr>
                <a:t>对于</a:t>
              </a:r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楷体_GB2312" panose="02010609030101010101" pitchFamily="49" charset="-122"/>
                </a:rPr>
                <a:t>旋转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楷体_GB2312" panose="02010609030101010101" pitchFamily="49" charset="-122"/>
                </a:rPr>
                <a:t>问题，可以建立人脸三维模型，将人脸图像恢复为正面图像；</a:t>
              </a:r>
              <a:endParaRPr lang="zh-CN" altLang="en-US" dirty="0">
                <a:solidFill>
                  <a:schemeClr val="tx1"/>
                </a:solidFill>
                <a:latin typeface="+mn-ea"/>
                <a:ea typeface="楷体_GB2312" panose="02010609030101010101" pitchFamily="49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+mn-ea"/>
                  <a:ea typeface="楷体_GB2312" panose="02010609030101010101" pitchFamily="49" charset="-122"/>
                </a:rPr>
                <a:t>对于</a:t>
              </a:r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楷体_GB2312" panose="02010609030101010101" pitchFamily="49" charset="-122"/>
                </a:rPr>
                <a:t>偏转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楷体_GB2312" panose="02010609030101010101" pitchFamily="49" charset="-122"/>
                </a:rPr>
                <a:t>问题，采用几何规范化，将人脸位置摆正。</a:t>
              </a:r>
              <a:endParaRPr lang="zh-CN" altLang="en-US" dirty="0">
                <a:solidFill>
                  <a:schemeClr val="tx1"/>
                </a:solidFill>
                <a:latin typeface="+mn-ea"/>
                <a:ea typeface="楷体_GB2312" panose="02010609030101010101" pitchFamily="49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790130" y="2967055"/>
            <a:ext cx="1890236" cy="2767918"/>
            <a:chOff x="3619868" y="3110413"/>
            <a:chExt cx="2520156" cy="2764398"/>
          </a:xfrm>
        </p:grpSpPr>
        <p:sp>
          <p:nvSpPr>
            <p:cNvPr id="35" name="矩形 34"/>
            <p:cNvSpPr/>
            <p:nvPr/>
          </p:nvSpPr>
          <p:spPr>
            <a:xfrm>
              <a:off x="3619868" y="3110413"/>
              <a:ext cx="2520156" cy="27643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717016" y="3256126"/>
              <a:ext cx="2242166" cy="25527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>
                  <a:latin typeface="+mn-ea"/>
                  <a:ea typeface="楷体_GB2312" panose="02010609030101010101" pitchFamily="49" charset="-122"/>
                </a:defRPr>
              </a:lvl1pPr>
            </a:lstStyle>
            <a:p>
              <a:r>
                <a:rPr lang="zh-CN" altLang="en-US" dirty="0"/>
                <a:t>提取对</a:t>
              </a:r>
              <a:r>
                <a:rPr lang="zh-CN" altLang="en-US" b="1" dirty="0">
                  <a:solidFill>
                    <a:srgbClr val="FF0000"/>
                  </a:solidFill>
                </a:rPr>
                <a:t>表情变化不敏感的特征</a:t>
              </a:r>
              <a:r>
                <a:rPr lang="zh-CN" altLang="en-US" dirty="0"/>
                <a:t>，或者将人脸图像分割为各个器官的图像，分别识别后再综合判断。</a:t>
              </a:r>
              <a:endParaRPr lang="zh-CN" altLang="en-US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698847" y="2938289"/>
            <a:ext cx="1890236" cy="2796683"/>
            <a:chOff x="3575844" y="3110412"/>
            <a:chExt cx="2520156" cy="2951171"/>
          </a:xfrm>
        </p:grpSpPr>
        <p:sp>
          <p:nvSpPr>
            <p:cNvPr id="38" name="矩形 37"/>
            <p:cNvSpPr/>
            <p:nvPr/>
          </p:nvSpPr>
          <p:spPr>
            <a:xfrm>
              <a:off x="3575844" y="3110412"/>
              <a:ext cx="2520156" cy="2951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714839" y="3239839"/>
              <a:ext cx="2242166" cy="25527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>
                  <a:latin typeface="+mn-ea"/>
                  <a:ea typeface="楷体_GB2312" panose="02010609030101010101" pitchFamily="49" charset="-122"/>
                </a:defRPr>
              </a:lvl1pPr>
            </a:lstStyle>
            <a:p>
              <a:r>
                <a:rPr lang="zh-CN" altLang="en-US" dirty="0"/>
                <a:t>附着物包括眼镜、胡须等，可以采取</a:t>
              </a:r>
              <a:r>
                <a:rPr lang="zh-CN" altLang="en-US" b="1" dirty="0">
                  <a:solidFill>
                    <a:srgbClr val="FF0000"/>
                  </a:solidFill>
                </a:rPr>
                <a:t>去掉附着物</a:t>
              </a:r>
              <a:r>
                <a:rPr lang="zh-CN" altLang="en-US" dirty="0"/>
                <a:t>的算法，变成一张纯净的人脸，再进行特征的比对。</a:t>
              </a:r>
              <a:endParaRPr lang="zh-CN" altLang="en-US" dirty="0"/>
            </a:p>
          </p:txBody>
        </p:sp>
      </p:grpSp>
      <p:sp>
        <p:nvSpPr>
          <p:cNvPr id="40" name="矩形 39"/>
          <p:cNvSpPr/>
          <p:nvPr/>
        </p:nvSpPr>
        <p:spPr>
          <a:xfrm>
            <a:off x="201493" y="255161"/>
            <a:ext cx="945322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4.2.1 人工智能平台中的智能工具 </a:t>
            </a:r>
            <a:endParaRPr lang="zh-CN" altLang="en-US" sz="4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  <p:sp>
        <p:nvSpPr>
          <p:cNvPr id="34" name="PA_库_文本框 5"/>
          <p:cNvSpPr txBox="1"/>
          <p:nvPr>
            <p:custDataLst>
              <p:tags r:id="rId1"/>
            </p:custDataLst>
          </p:nvPr>
        </p:nvSpPr>
        <p:spPr>
          <a:xfrm>
            <a:off x="2671566" y="1386665"/>
            <a:ext cx="423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466E8C"/>
                </a:solidFill>
                <a:latin typeface="造字工房尚雅（非商用）常规体" pitchFamily="2" charset="-122"/>
                <a:ea typeface="楷体_GB2312" panose="02010609030101010101" pitchFamily="49" charset="-122"/>
              </a:defRPr>
            </a:lvl1pPr>
          </a:lstStyle>
          <a:p>
            <a:r>
              <a:rPr lang="zh-CN" altLang="en-US" dirty="0"/>
              <a:t>影响因素的解决方法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[24小时]谁在“偷”我的脸？被滥用的人脸识别！ 3·15晚会曝光“多个商家违规采集人脸信息”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箭头连接符 12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淘宝网chenying0907出品 13"/>
          <p:cNvSpPr/>
          <p:nvPr/>
        </p:nvSpPr>
        <p:spPr>
          <a:xfrm>
            <a:off x="1677153" y="2109993"/>
            <a:ext cx="1827371" cy="2901791"/>
          </a:xfrm>
          <a:custGeom>
            <a:avLst/>
            <a:gdLst>
              <a:gd name="connsiteX0" fmla="*/ 0 w 2667000"/>
              <a:gd name="connsiteY0" fmla="*/ 0 h 4724400"/>
              <a:gd name="connsiteX1" fmla="*/ 2667000 w 2667000"/>
              <a:gd name="connsiteY1" fmla="*/ 0 h 4724400"/>
              <a:gd name="connsiteX2" fmla="*/ 2667000 w 2667000"/>
              <a:gd name="connsiteY2" fmla="*/ 1473200 h 4724400"/>
              <a:gd name="connsiteX3" fmla="*/ 2311400 w 2667000"/>
              <a:gd name="connsiteY3" fmla="*/ 1473200 h 4724400"/>
              <a:gd name="connsiteX4" fmla="*/ 2311400 w 2667000"/>
              <a:gd name="connsiteY4" fmla="*/ 3251200 h 4724400"/>
              <a:gd name="connsiteX5" fmla="*/ 2667000 w 2667000"/>
              <a:gd name="connsiteY5" fmla="*/ 3251200 h 4724400"/>
              <a:gd name="connsiteX6" fmla="*/ 2667000 w 2667000"/>
              <a:gd name="connsiteY6" fmla="*/ 4724400 h 4724400"/>
              <a:gd name="connsiteX7" fmla="*/ 0 w 2667000"/>
              <a:gd name="connsiteY7" fmla="*/ 4724400 h 4724400"/>
              <a:gd name="connsiteX0-1" fmla="*/ 2311400 w 2667000"/>
              <a:gd name="connsiteY0-2" fmla="*/ 3251200 h 4724400"/>
              <a:gd name="connsiteX1-3" fmla="*/ 2667000 w 2667000"/>
              <a:gd name="connsiteY1-4" fmla="*/ 3251200 h 4724400"/>
              <a:gd name="connsiteX2-5" fmla="*/ 2667000 w 2667000"/>
              <a:gd name="connsiteY2-6" fmla="*/ 4724400 h 4724400"/>
              <a:gd name="connsiteX3-7" fmla="*/ 0 w 2667000"/>
              <a:gd name="connsiteY3-8" fmla="*/ 4724400 h 4724400"/>
              <a:gd name="connsiteX4-9" fmla="*/ 0 w 2667000"/>
              <a:gd name="connsiteY4-10" fmla="*/ 0 h 4724400"/>
              <a:gd name="connsiteX5-11" fmla="*/ 2667000 w 2667000"/>
              <a:gd name="connsiteY5-12" fmla="*/ 0 h 4724400"/>
              <a:gd name="connsiteX6-13" fmla="*/ 2667000 w 2667000"/>
              <a:gd name="connsiteY6-14" fmla="*/ 1473200 h 4724400"/>
              <a:gd name="connsiteX7-15" fmla="*/ 2311400 w 2667000"/>
              <a:gd name="connsiteY7-16" fmla="*/ 1473200 h 4724400"/>
              <a:gd name="connsiteX8" fmla="*/ 2402840 w 2667000"/>
              <a:gd name="connsiteY8" fmla="*/ 3342640 h 4724400"/>
              <a:gd name="connsiteX0-17" fmla="*/ 2667000 w 2667000"/>
              <a:gd name="connsiteY0-18" fmla="*/ 3251200 h 4724400"/>
              <a:gd name="connsiteX1-19" fmla="*/ 2667000 w 2667000"/>
              <a:gd name="connsiteY1-20" fmla="*/ 4724400 h 4724400"/>
              <a:gd name="connsiteX2-21" fmla="*/ 0 w 2667000"/>
              <a:gd name="connsiteY2-22" fmla="*/ 4724400 h 4724400"/>
              <a:gd name="connsiteX3-23" fmla="*/ 0 w 2667000"/>
              <a:gd name="connsiteY3-24" fmla="*/ 0 h 4724400"/>
              <a:gd name="connsiteX4-25" fmla="*/ 2667000 w 2667000"/>
              <a:gd name="connsiteY4-26" fmla="*/ 0 h 4724400"/>
              <a:gd name="connsiteX5-27" fmla="*/ 2667000 w 2667000"/>
              <a:gd name="connsiteY5-28" fmla="*/ 1473200 h 4724400"/>
              <a:gd name="connsiteX6-29" fmla="*/ 2311400 w 2667000"/>
              <a:gd name="connsiteY6-30" fmla="*/ 1473200 h 4724400"/>
              <a:gd name="connsiteX7-31" fmla="*/ 2402840 w 2667000"/>
              <a:gd name="connsiteY7-32" fmla="*/ 3342640 h 4724400"/>
              <a:gd name="connsiteX0-33" fmla="*/ 2667000 w 2667000"/>
              <a:gd name="connsiteY0-34" fmla="*/ 3251200 h 4724400"/>
              <a:gd name="connsiteX1-35" fmla="*/ 2667000 w 2667000"/>
              <a:gd name="connsiteY1-36" fmla="*/ 4724400 h 4724400"/>
              <a:gd name="connsiteX2-37" fmla="*/ 0 w 2667000"/>
              <a:gd name="connsiteY2-38" fmla="*/ 4724400 h 4724400"/>
              <a:gd name="connsiteX3-39" fmla="*/ 0 w 2667000"/>
              <a:gd name="connsiteY3-40" fmla="*/ 0 h 4724400"/>
              <a:gd name="connsiteX4-41" fmla="*/ 2667000 w 2667000"/>
              <a:gd name="connsiteY4-42" fmla="*/ 0 h 4724400"/>
              <a:gd name="connsiteX5-43" fmla="*/ 2667000 w 2667000"/>
              <a:gd name="connsiteY5-44" fmla="*/ 1473200 h 4724400"/>
              <a:gd name="connsiteX6-45" fmla="*/ 2311400 w 2667000"/>
              <a:gd name="connsiteY6-46" fmla="*/ 1473200 h 4724400"/>
              <a:gd name="connsiteX0-47" fmla="*/ 2667000 w 2667000"/>
              <a:gd name="connsiteY0-48" fmla="*/ 3251200 h 4724400"/>
              <a:gd name="connsiteX1-49" fmla="*/ 2667000 w 2667000"/>
              <a:gd name="connsiteY1-50" fmla="*/ 4724400 h 4724400"/>
              <a:gd name="connsiteX2-51" fmla="*/ 0 w 2667000"/>
              <a:gd name="connsiteY2-52" fmla="*/ 4724400 h 4724400"/>
              <a:gd name="connsiteX3-53" fmla="*/ 0 w 2667000"/>
              <a:gd name="connsiteY3-54" fmla="*/ 0 h 4724400"/>
              <a:gd name="connsiteX4-55" fmla="*/ 2667000 w 2667000"/>
              <a:gd name="connsiteY4-56" fmla="*/ 0 h 4724400"/>
              <a:gd name="connsiteX5-57" fmla="*/ 2667000 w 2667000"/>
              <a:gd name="connsiteY5-58" fmla="*/ 1473200 h 4724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67000" h="4724400">
                <a:moveTo>
                  <a:pt x="2667000" y="3251200"/>
                </a:moveTo>
                <a:lnTo>
                  <a:pt x="2667000" y="4724400"/>
                </a:lnTo>
                <a:lnTo>
                  <a:pt x="0" y="4724400"/>
                </a:lnTo>
                <a:lnTo>
                  <a:pt x="0" y="0"/>
                </a:lnTo>
                <a:lnTo>
                  <a:pt x="2667000" y="0"/>
                </a:lnTo>
                <a:lnTo>
                  <a:pt x="2667000" y="1473200"/>
                </a:lnTo>
              </a:path>
            </a:pathLst>
          </a:custGeom>
          <a:noFill/>
          <a:ln w="57150">
            <a:solidFill>
              <a:srgbClr val="62C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ea typeface="楷体_GB2312" panose="02010609030101010101" pitchFamily="49" charset="-122"/>
            </a:endParaRPr>
          </a:p>
        </p:txBody>
      </p:sp>
      <p:sp>
        <p:nvSpPr>
          <p:cNvPr id="18" name="淘宝网chenying0907出品 4"/>
          <p:cNvSpPr/>
          <p:nvPr/>
        </p:nvSpPr>
        <p:spPr>
          <a:xfrm>
            <a:off x="1410453" y="2260965"/>
            <a:ext cx="487204" cy="2546033"/>
          </a:xfrm>
          <a:prstGeom prst="rect">
            <a:avLst/>
          </a:prstGeom>
          <a:solidFill>
            <a:srgbClr val="62C5DC"/>
          </a:solidFill>
          <a:ln>
            <a:solidFill>
              <a:srgbClr val="62C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  <a:ea typeface="楷体_GB2312" panose="02010609030101010101" pitchFamily="49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666608" y="1694223"/>
            <a:ext cx="5036185" cy="860107"/>
            <a:chOff x="937789" y="2481944"/>
            <a:chExt cx="6714914" cy="857885"/>
          </a:xfrm>
        </p:grpSpPr>
        <p:grpSp>
          <p:nvGrpSpPr>
            <p:cNvPr id="20" name="组合 19"/>
            <p:cNvGrpSpPr/>
            <p:nvPr/>
          </p:nvGrpSpPr>
          <p:grpSpPr>
            <a:xfrm>
              <a:off x="1055688" y="2481944"/>
              <a:ext cx="6597015" cy="857885"/>
              <a:chOff x="1055688" y="2481944"/>
              <a:chExt cx="6597015" cy="857885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055688" y="2481944"/>
                <a:ext cx="1581785" cy="8496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EFEFE"/>
                  </a:solidFill>
                  <a:latin typeface="微软雅黑" panose="020B0503020204020204" charset="-122"/>
                  <a:ea typeface="楷体_GB2312" panose="02010609030101010101" pitchFamily="49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637473" y="2481944"/>
                <a:ext cx="5015230" cy="857885"/>
              </a:xfrm>
              <a:prstGeom prst="rect">
                <a:avLst/>
              </a:prstGeom>
              <a:solidFill>
                <a:srgbClr val="466E8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EFEFE"/>
                  </a:solidFill>
                  <a:latin typeface="微软雅黑" panose="020B0503020204020204" charset="-122"/>
                  <a:ea typeface="楷体_GB2312" panose="02010609030101010101" pitchFamily="49" charset="-122"/>
                </a:endParaRPr>
              </a:p>
            </p:txBody>
          </p:sp>
        </p:grpSp>
        <p:sp>
          <p:nvSpPr>
            <p:cNvPr id="21" name="TextBox 19"/>
            <p:cNvSpPr txBox="1"/>
            <p:nvPr/>
          </p:nvSpPr>
          <p:spPr>
            <a:xfrm>
              <a:off x="2781548" y="2500060"/>
              <a:ext cx="4761866" cy="8288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1600" dirty="0">
                  <a:solidFill>
                    <a:srgbClr val="FEFEFE"/>
                  </a:solidFill>
                  <a:latin typeface="微软雅黑" panose="020B0503020204020204" charset="-122"/>
                  <a:ea typeface="楷体_GB2312" panose="02010609030101010101" pitchFamily="49" charset="-122"/>
                </a:rPr>
                <a:t>人体生物学特征具有唯一性，人脸不能被盗用，但人脸的特征数据存在泄露、被盗用的风险。</a:t>
              </a:r>
              <a:endParaRPr lang="zh-CN" altLang="en-US" sz="1600" dirty="0">
                <a:solidFill>
                  <a:srgbClr val="FEFEFE"/>
                </a:solidFill>
                <a:latin typeface="微软雅黑" panose="020B0503020204020204" charset="-122"/>
                <a:ea typeface="楷体_GB2312" panose="02010609030101010101" pitchFamily="49" charset="-122"/>
              </a:endParaRPr>
            </a:p>
          </p:txBody>
        </p:sp>
        <p:sp>
          <p:nvSpPr>
            <p:cNvPr id="22" name="TextBox 19"/>
            <p:cNvSpPr txBox="1"/>
            <p:nvPr/>
          </p:nvSpPr>
          <p:spPr>
            <a:xfrm>
              <a:off x="937789" y="2748939"/>
              <a:ext cx="1771721" cy="3683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1800" b="1" dirty="0">
                  <a:solidFill>
                    <a:schemeClr val="tx1"/>
                  </a:solidFill>
                  <a:latin typeface="微软雅黑" panose="020B0503020204020204" charset="-122"/>
                  <a:ea typeface="楷体_GB2312" panose="02010609030101010101" pitchFamily="49" charset="-122"/>
                  <a:cs typeface="微软雅黑" panose="020B0503020204020204" charset="-122"/>
                </a:rPr>
                <a:t>安全隐患</a:t>
              </a:r>
              <a:r>
                <a:rPr lang="en-US" altLang="zh-CN" sz="1800" b="1" dirty="0">
                  <a:solidFill>
                    <a:schemeClr val="tx1"/>
                  </a:solidFill>
                  <a:latin typeface="微软雅黑" panose="020B0503020204020204" charset="-122"/>
                  <a:ea typeface="楷体_GB2312" panose="02010609030101010101" pitchFamily="49" charset="-122"/>
                  <a:cs typeface="微软雅黑" panose="020B0503020204020204" charset="-122"/>
                </a:rPr>
                <a:t>1</a:t>
              </a:r>
              <a:endParaRPr lang="en-US" altLang="zh-CN" sz="1800" b="1" dirty="0">
                <a:solidFill>
                  <a:schemeClr val="tx1"/>
                </a:solidFill>
                <a:latin typeface="微软雅黑" panose="020B0503020204020204" charset="-122"/>
                <a:ea typeface="楷体_GB2312" panose="02010609030101010101" pitchFamily="49" charset="-122"/>
                <a:cs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640778" y="3984314"/>
            <a:ext cx="5062015" cy="1323439"/>
            <a:chOff x="947676" y="4054690"/>
            <a:chExt cx="4785467" cy="1764438"/>
          </a:xfrm>
        </p:grpSpPr>
        <p:grpSp>
          <p:nvGrpSpPr>
            <p:cNvPr id="26" name="组合 25"/>
            <p:cNvGrpSpPr/>
            <p:nvPr/>
          </p:nvGrpSpPr>
          <p:grpSpPr>
            <a:xfrm>
              <a:off x="1055688" y="4054690"/>
              <a:ext cx="4677455" cy="1764438"/>
              <a:chOff x="1055688" y="2452474"/>
              <a:chExt cx="4677455" cy="1764438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055688" y="2452474"/>
                <a:ext cx="1121977" cy="17644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EFEFE"/>
                  </a:solidFill>
                  <a:latin typeface="微软雅黑" panose="020B0503020204020204" charset="-122"/>
                  <a:ea typeface="楷体_GB2312" panose="02010609030101010101" pitchFamily="49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177665" y="2452474"/>
                <a:ext cx="3555478" cy="1764438"/>
              </a:xfrm>
              <a:prstGeom prst="rect">
                <a:avLst/>
              </a:prstGeom>
              <a:solidFill>
                <a:srgbClr val="466E8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EFEFE"/>
                  </a:solidFill>
                  <a:latin typeface="微软雅黑" panose="020B0503020204020204" charset="-122"/>
                  <a:ea typeface="楷体_GB2312" panose="02010609030101010101" pitchFamily="49" charset="-122"/>
                </a:endParaRPr>
              </a:p>
            </p:txBody>
          </p:sp>
        </p:grpSp>
        <p:sp>
          <p:nvSpPr>
            <p:cNvPr id="27" name="TextBox 19"/>
            <p:cNvSpPr txBox="1"/>
            <p:nvPr/>
          </p:nvSpPr>
          <p:spPr>
            <a:xfrm>
              <a:off x="2304630" y="4054690"/>
              <a:ext cx="3428513" cy="1764438"/>
            </a:xfrm>
            <a:prstGeom prst="rect">
              <a:avLst/>
            </a:prstGeom>
            <a:solidFill>
              <a:srgbClr val="466E8C"/>
            </a:solidFill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1600" dirty="0">
                  <a:solidFill>
                    <a:srgbClr val="FEFEFE"/>
                  </a:solidFill>
                  <a:latin typeface="微软雅黑" panose="020B0503020204020204" charset="-122"/>
                  <a:ea typeface="楷体_GB2312" panose="02010609030101010101" pitchFamily="49" charset="-122"/>
                </a:rPr>
                <a:t>便捷性和安全性是事物的两个方面，绝对不能因为方便、快捷的诉求而降低了对安全的要求，一定要强化安全意识，千万不要随意刷脸，将自己的生物特征数据轻易的交给别人。</a:t>
              </a:r>
              <a:endParaRPr lang="zh-CN" altLang="en-US" sz="1600" dirty="0">
                <a:solidFill>
                  <a:srgbClr val="FEFEFE"/>
                </a:solidFill>
                <a:latin typeface="微软雅黑" panose="020B0503020204020204" charset="-122"/>
                <a:ea typeface="楷体_GB2312" panose="02010609030101010101" pitchFamily="49" charset="-122"/>
              </a:endParaRPr>
            </a:p>
          </p:txBody>
        </p:sp>
        <p:sp>
          <p:nvSpPr>
            <p:cNvPr id="28" name="TextBox 19"/>
            <p:cNvSpPr txBox="1"/>
            <p:nvPr/>
          </p:nvSpPr>
          <p:spPr>
            <a:xfrm>
              <a:off x="947676" y="4824476"/>
              <a:ext cx="1337549" cy="49240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algn="ctr">
                <a:defRPr b="1">
                  <a:latin typeface="微软雅黑" panose="020B0503020204020204" charset="-122"/>
                  <a:ea typeface="楷体_GB2312" panose="02010609030101010101" pitchFamily="49" charset="-122"/>
                  <a:cs typeface="微软雅黑" panose="020B0503020204020204" charset="-122"/>
                </a:defRPr>
              </a:lvl1pPr>
            </a:lstStyle>
            <a:p>
              <a:r>
                <a:rPr lang="zh-CN" altLang="en-US" dirty="0"/>
                <a:t>安全隐患</a:t>
              </a:r>
              <a:r>
                <a:rPr lang="en-US" altLang="zh-CN" dirty="0"/>
                <a:t>3</a:t>
              </a:r>
              <a:endParaRPr lang="en-US" altLang="zh-CN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629540" y="2756265"/>
            <a:ext cx="5073254" cy="1037273"/>
            <a:chOff x="1299908" y="3283052"/>
            <a:chExt cx="4796093" cy="508000"/>
          </a:xfrm>
        </p:grpSpPr>
        <p:grpSp>
          <p:nvGrpSpPr>
            <p:cNvPr id="32" name="组合 31"/>
            <p:cNvGrpSpPr/>
            <p:nvPr/>
          </p:nvGrpSpPr>
          <p:grpSpPr>
            <a:xfrm>
              <a:off x="1418545" y="3283052"/>
              <a:ext cx="4677456" cy="508000"/>
              <a:chOff x="1055688" y="2481944"/>
              <a:chExt cx="4677456" cy="5080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055688" y="2481944"/>
                <a:ext cx="1121977" cy="5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EFEFE"/>
                  </a:solidFill>
                  <a:latin typeface="微软雅黑" panose="020B0503020204020204" charset="-122"/>
                  <a:ea typeface="楷体_GB2312" panose="02010609030101010101" pitchFamily="49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2177215" y="2481944"/>
                <a:ext cx="3555929" cy="508000"/>
              </a:xfrm>
              <a:prstGeom prst="rect">
                <a:avLst/>
              </a:prstGeom>
              <a:solidFill>
                <a:srgbClr val="466E8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EFEFE"/>
                  </a:solidFill>
                  <a:latin typeface="微软雅黑" panose="020B0503020204020204" charset="-122"/>
                  <a:ea typeface="楷体_GB2312" panose="02010609030101010101" pitchFamily="49" charset="-122"/>
                </a:endParaRPr>
              </a:p>
            </p:txBody>
          </p:sp>
        </p:grpSp>
        <p:sp>
          <p:nvSpPr>
            <p:cNvPr id="33" name="TextBox 19"/>
            <p:cNvSpPr txBox="1"/>
            <p:nvPr/>
          </p:nvSpPr>
          <p:spPr>
            <a:xfrm>
              <a:off x="2627191" y="3333563"/>
              <a:ext cx="3381689" cy="4069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1600" dirty="0">
                  <a:solidFill>
                    <a:srgbClr val="FEFEFE"/>
                  </a:solidFill>
                  <a:latin typeface="微软雅黑" panose="020B0503020204020204" charset="-122"/>
                  <a:ea typeface="楷体_GB2312" panose="02010609030101010101" pitchFamily="49" charset="-122"/>
                </a:rPr>
                <a:t>个人账户密码的泄露，可以通过重置密码方式找回，而生物识别信息不可再生、不可重建，一旦泄露无法挽回。</a:t>
              </a:r>
              <a:endParaRPr lang="zh-CN" altLang="en-US" sz="1600" dirty="0">
                <a:solidFill>
                  <a:srgbClr val="FEFEFE"/>
                </a:solidFill>
                <a:latin typeface="微软雅黑" panose="020B0503020204020204" charset="-122"/>
                <a:ea typeface="楷体_GB2312" panose="02010609030101010101" pitchFamily="49" charset="-122"/>
              </a:endParaRPr>
            </a:p>
          </p:txBody>
        </p:sp>
        <p:sp>
          <p:nvSpPr>
            <p:cNvPr id="34" name="TextBox 19"/>
            <p:cNvSpPr txBox="1"/>
            <p:nvPr/>
          </p:nvSpPr>
          <p:spPr>
            <a:xfrm>
              <a:off x="1299908" y="3451104"/>
              <a:ext cx="1358801" cy="1808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algn="ctr">
                <a:defRPr b="1">
                  <a:latin typeface="微软雅黑" panose="020B0503020204020204" charset="-122"/>
                  <a:ea typeface="楷体_GB2312" panose="02010609030101010101" pitchFamily="49" charset="-122"/>
                  <a:cs typeface="微软雅黑" panose="020B0503020204020204" charset="-122"/>
                </a:defRPr>
              </a:lvl1pPr>
            </a:lstStyle>
            <a:p>
              <a:r>
                <a:rPr lang="zh-CN" altLang="en-US" dirty="0"/>
                <a:t>安全隐患</a:t>
              </a:r>
              <a:r>
                <a:rPr lang="en-US" altLang="zh-CN" dirty="0"/>
                <a:t>2</a:t>
              </a:r>
              <a:endParaRPr lang="en-US" altLang="zh-CN" dirty="0"/>
            </a:p>
          </p:txBody>
        </p:sp>
      </p:grpSp>
      <p:pic>
        <p:nvPicPr>
          <p:cNvPr id="37" name="图片 36" descr="IMG_25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67441" y="2726261"/>
            <a:ext cx="3156585" cy="1630204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31750"/>
          </a:effectLst>
        </p:spPr>
      </p:pic>
      <p:sp>
        <p:nvSpPr>
          <p:cNvPr id="38" name="矩形 37"/>
          <p:cNvSpPr/>
          <p:nvPr/>
        </p:nvSpPr>
        <p:spPr>
          <a:xfrm>
            <a:off x="201493" y="255161"/>
            <a:ext cx="945322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4.2.1 人工智能平台中的智能工具 </a:t>
            </a:r>
            <a:endParaRPr lang="zh-CN" altLang="en-US" sz="4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0000">
            <a:off x="586740" y="2050415"/>
            <a:ext cx="7487920" cy="2077085"/>
          </a:xfrm>
          <a:prstGeom prst="rect">
            <a:avLst/>
          </a:prstGeom>
        </p:spPr>
      </p:pic>
      <p:pic>
        <p:nvPicPr>
          <p:cNvPr id="3" name="图片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80000">
            <a:off x="1193800" y="2265045"/>
            <a:ext cx="6553200" cy="185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qr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690" y="1572260"/>
            <a:ext cx="3360420" cy="3360420"/>
          </a:xfrm>
          <a:prstGeom prst="rect">
            <a:avLst/>
          </a:prstGeom>
        </p:spPr>
      </p:pic>
      <p:sp>
        <p:nvSpPr>
          <p:cNvPr id="3" name="文本框 2">
            <a:hlinkClick r:id="rId2" tooltip="" action="ppaction://hlinkfile"/>
          </p:cNvPr>
          <p:cNvSpPr txBox="1"/>
          <p:nvPr/>
        </p:nvSpPr>
        <p:spPr>
          <a:xfrm>
            <a:off x="4603750" y="2409190"/>
            <a:ext cx="3787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https://ks.wjx.top/vj/efoWzGE.aspx</a:t>
            </a:r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箭头连接符 12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PA_库_文本框 5"/>
          <p:cNvSpPr txBox="1"/>
          <p:nvPr>
            <p:custDataLst>
              <p:tags r:id="rId1"/>
            </p:custDataLst>
          </p:nvPr>
        </p:nvSpPr>
        <p:spPr>
          <a:xfrm>
            <a:off x="2263531" y="1047501"/>
            <a:ext cx="461693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466E8C"/>
                </a:solidFill>
                <a:latin typeface="华文彩云" panose="02010800040101010101" charset="-122"/>
                <a:ea typeface="楷体_GB2312" panose="02010609030101010101" pitchFamily="49" charset="-122"/>
              </a:rPr>
              <a:t>课 堂 小 结</a:t>
            </a:r>
            <a:endParaRPr lang="zh-CN" altLang="en-US" sz="3200" b="1" dirty="0">
              <a:solidFill>
                <a:srgbClr val="466E8C"/>
              </a:solidFill>
              <a:latin typeface="华文彩云" panose="02010800040101010101" charset="-122"/>
              <a:ea typeface="楷体_GB2312" panose="0201060903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1493" y="255161"/>
            <a:ext cx="945322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4.2.1 人工智能平台中的智能工具 </a:t>
            </a:r>
            <a:endParaRPr lang="zh-CN" altLang="en-US" sz="4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16100"/>
            <a:ext cx="9159875" cy="4491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utoUpdateAnimBg="0"/>
      <p:bldP spid="39" grpId="1" autoUpdateAnimBg="0"/>
      <p:bldP spid="39" grpId="2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6675" y="21050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04997" y="2330635"/>
            <a:ext cx="5334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solidFill>
                  <a:schemeClr val="bg1"/>
                </a:solidFill>
                <a:effectLst/>
              </a:rPr>
              <a:t>谢谢观看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04997" y="3103556"/>
            <a:ext cx="533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ker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defRPr>
            </a:lvl1pPr>
          </a:lstStyle>
          <a:p>
            <a:r>
              <a:rPr lang="en-US" altLang="zh-CN" sz="2000" dirty="0">
                <a:effectLst/>
              </a:rPr>
              <a:t>Thanks  for  watching</a:t>
            </a:r>
            <a:endParaRPr lang="zh-CN" altLang="en-US" sz="2000" dirty="0"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箭头连接符 12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1493" y="255161"/>
            <a:ext cx="945322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4.2.1 </a:t>
            </a:r>
            <a:r>
              <a:rPr lang="zh-CN" altLang="en-US" sz="4000" b="1" dirty="0">
                <a:solidFill>
                  <a:srgbClr val="466E8C"/>
                </a:solidFill>
                <a:latin typeface="+mn-ea"/>
                <a:ea typeface="楷体_GB2312" panose="02010609030101010101" pitchFamily="49" charset="-122"/>
                <a:sym typeface="+mn-ea"/>
              </a:rPr>
              <a:t>人脸识别应用领域</a:t>
            </a:r>
            <a:endParaRPr lang="zh-CN" altLang="en-US" sz="4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9290" y="2004060"/>
            <a:ext cx="5770880" cy="24511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zh-CN" altLang="en-US" sz="2000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手机：人脸解锁、人脸支付、自动对焦、美颜相机</a:t>
            </a:r>
            <a:endParaRPr lang="zh-CN" altLang="en-US" sz="2000" dirty="0"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zh-CN" altLang="en-US" sz="2000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银行：远程身份识别、自助开卡</a:t>
            </a:r>
            <a:endParaRPr lang="zh-CN" altLang="en-US" sz="2000" dirty="0"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zh-CN" altLang="en-US" sz="2000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高铁站：人脸闸机</a:t>
            </a:r>
            <a:endParaRPr lang="zh-CN" altLang="en-US" sz="2000" dirty="0"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zh-CN" altLang="en-US" sz="2000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写字楼、住宅区：人脸门禁</a:t>
            </a:r>
            <a:endParaRPr lang="zh-CN" altLang="en-US" sz="2000" dirty="0"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zh-CN" sz="2000" dirty="0">
                <a:latin typeface="楷体_GB2312" panose="02010609030101010101" pitchFamily="49" charset="-122"/>
                <a:ea typeface="楷体_GB2312" panose="02010609030101010101" pitchFamily="49" charset="-122"/>
                <a:cs typeface="楷体_GB2312" panose="02010609030101010101" pitchFamily="49" charset="-122"/>
              </a:rPr>
              <a:t>……</a:t>
            </a:r>
            <a:endParaRPr lang="en-US" altLang="zh-CN" sz="2000" dirty="0">
              <a:latin typeface="楷体_GB2312" panose="02010609030101010101" pitchFamily="49" charset="-122"/>
              <a:ea typeface="楷体_GB2312" panose="02010609030101010101" pitchFamily="49" charset="-122"/>
              <a:cs typeface="楷体_GB2312" panose="02010609030101010101" pitchFamily="49" charset="-122"/>
            </a:endParaRPr>
          </a:p>
        </p:txBody>
      </p:sp>
      <p:sp>
        <p:nvSpPr>
          <p:cNvPr id="10" name="PA_库_文本框 6"/>
          <p:cNvSpPr txBox="1"/>
          <p:nvPr>
            <p:custDataLst>
              <p:tags r:id="rId1"/>
            </p:custDataLst>
          </p:nvPr>
        </p:nvSpPr>
        <p:spPr>
          <a:xfrm>
            <a:off x="1523365" y="4540885"/>
            <a:ext cx="6311900" cy="6076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5pPr>
            <a:lvl6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6pPr>
            <a:lvl7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7pPr>
            <a:lvl8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8pPr>
            <a:lvl9pPr>
              <a:defRPr sz="2000" b="1">
                <a:latin typeface="楷体_GB2312" panose="02010609030101010101" pitchFamily="49" charset="-122"/>
                <a:ea typeface="楷体_GB2312" panose="02010609030101010101" pitchFamily="49" charset="-122"/>
              </a:defRPr>
            </a:lvl9pPr>
          </a:lstStyle>
          <a:p>
            <a:r>
              <a:rPr lang="zh-CN" altLang="zh-CN" sz="2800" kern="0" dirty="0">
                <a:solidFill>
                  <a:srgbClr val="466E8C"/>
                </a:solidFill>
                <a:effectLst/>
                <a:cs typeface="+mj-cs"/>
                <a:sym typeface="+mn-ea"/>
              </a:rPr>
              <a:t>思考：</a:t>
            </a:r>
            <a:r>
              <a:rPr lang="zh-CN" altLang="zh-CN" sz="2800" dirty="0">
                <a:sym typeface="+mn-ea"/>
              </a:rPr>
              <a:t>人脸识别技术是如何认出你的</a:t>
            </a:r>
            <a:r>
              <a:rPr lang="zh-CN" altLang="zh-CN" sz="2800" dirty="0"/>
              <a:t>？</a:t>
            </a:r>
            <a:endParaRPr lang="zh-CN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1493" y="255161"/>
            <a:ext cx="945322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4.2.1 人脸识别门禁系统分析 </a:t>
            </a:r>
            <a:endParaRPr lang="zh-CN" altLang="en-US" sz="4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  <p:sp>
        <p:nvSpPr>
          <p:cNvPr id="7" name="右箭头标注 6"/>
          <p:cNvSpPr/>
          <p:nvPr/>
        </p:nvSpPr>
        <p:spPr>
          <a:xfrm>
            <a:off x="2222500" y="4759960"/>
            <a:ext cx="1432560" cy="1432560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分析</a:t>
            </a:r>
            <a:endParaRPr lang="zh-CN" altLang="en-US" b="1"/>
          </a:p>
          <a:p>
            <a:pPr algn="ctr"/>
            <a:r>
              <a:rPr lang="zh-CN" altLang="en-US" b="1"/>
              <a:t>问题</a:t>
            </a:r>
            <a:endParaRPr lang="zh-CN" altLang="en-US" b="1"/>
          </a:p>
        </p:txBody>
      </p:sp>
      <p:sp>
        <p:nvSpPr>
          <p:cNvPr id="8" name="右箭头标注 7"/>
          <p:cNvSpPr/>
          <p:nvPr/>
        </p:nvSpPr>
        <p:spPr>
          <a:xfrm>
            <a:off x="3655060" y="4759960"/>
            <a:ext cx="1432560" cy="1432560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设计</a:t>
            </a:r>
            <a:endParaRPr lang="zh-CN" altLang="en-US" b="1"/>
          </a:p>
          <a:p>
            <a:pPr algn="ctr"/>
            <a:r>
              <a:rPr lang="zh-CN" altLang="en-US" b="1"/>
              <a:t>算法</a:t>
            </a:r>
            <a:endParaRPr lang="zh-CN" altLang="en-US" b="1"/>
          </a:p>
        </p:txBody>
      </p:sp>
      <p:sp>
        <p:nvSpPr>
          <p:cNvPr id="9" name="右箭头标注 8"/>
          <p:cNvSpPr/>
          <p:nvPr/>
        </p:nvSpPr>
        <p:spPr>
          <a:xfrm>
            <a:off x="5087620" y="4759960"/>
            <a:ext cx="1432560" cy="1432560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实践</a:t>
            </a:r>
            <a:endParaRPr lang="zh-CN" altLang="en-US" b="1"/>
          </a:p>
          <a:p>
            <a:pPr algn="ctr"/>
            <a:r>
              <a:rPr lang="zh-CN" altLang="en-US" b="1"/>
              <a:t>调试</a:t>
            </a:r>
            <a:endParaRPr lang="zh-CN" altLang="en-US" b="1"/>
          </a:p>
        </p:txBody>
      </p:sp>
      <p:graphicFrame>
        <p:nvGraphicFramePr>
          <p:cNvPr id="11" name="图示 10"/>
          <p:cNvGraphicFramePr/>
          <p:nvPr/>
        </p:nvGraphicFramePr>
        <p:xfrm>
          <a:off x="798195" y="1416685"/>
          <a:ext cx="3482340" cy="2193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2" name="图示 11"/>
          <p:cNvGraphicFramePr/>
          <p:nvPr/>
        </p:nvGraphicFramePr>
        <p:xfrm>
          <a:off x="4612005" y="1274445"/>
          <a:ext cx="3834130" cy="2335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040765" y="3922395"/>
            <a:ext cx="7063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人脸识别门禁系统是如何</a:t>
            </a:r>
            <a:r>
              <a:rPr lang="en-US" altLang="zh-CN" sz="2800" b="1">
                <a:solidFill>
                  <a:srgbClr val="FF0000"/>
                </a:solidFill>
              </a:rPr>
              <a:t>“</a:t>
            </a:r>
            <a:r>
              <a:rPr lang="zh-CN" altLang="en-US" sz="2800" b="1">
                <a:solidFill>
                  <a:srgbClr val="FF0000"/>
                </a:solidFill>
              </a:rPr>
              <a:t>认</a:t>
            </a:r>
            <a:r>
              <a:rPr lang="en-US" altLang="zh-CN" sz="2800" b="1">
                <a:solidFill>
                  <a:srgbClr val="FF0000"/>
                </a:solidFill>
              </a:rPr>
              <a:t>”</a:t>
            </a:r>
            <a:r>
              <a:rPr lang="zh-CN" altLang="en-US" sz="2800" b="1">
                <a:solidFill>
                  <a:srgbClr val="FF0000"/>
                </a:solidFill>
              </a:rPr>
              <a:t>出我们的呢？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7" grpId="0" animBg="1"/>
      <p:bldP spid="8" grpId="0" animBg="1"/>
      <p:bldP spid="9" grpId="0" animBg="1"/>
      <p:bldP spid="7" grpId="1" animBg="1"/>
      <p:bldP spid="8" grpId="1" animBg="1"/>
      <p:bldP spid="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7181215" y="3838575"/>
            <a:ext cx="1563370" cy="2341245"/>
            <a:chOff x="1596" y="2549"/>
            <a:chExt cx="2462" cy="3687"/>
          </a:xfrm>
        </p:grpSpPr>
        <p:pic>
          <p:nvPicPr>
            <p:cNvPr id="18" name="图片 17" descr="人脸识别小游戏"/>
            <p:cNvPicPr>
              <a:picLocks noChangeAspect="1"/>
            </p:cNvPicPr>
            <p:nvPr/>
          </p:nvPicPr>
          <p:blipFill>
            <a:blip r:embed="rId1"/>
            <a:srcRect r="78815" b="805"/>
            <a:stretch>
              <a:fillRect/>
            </a:stretch>
          </p:blipFill>
          <p:spPr>
            <a:xfrm>
              <a:off x="1596" y="2549"/>
              <a:ext cx="2462" cy="2866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960" y="5656"/>
              <a:ext cx="15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A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211445" y="3838575"/>
            <a:ext cx="1503045" cy="2341245"/>
            <a:chOff x="4658" y="2549"/>
            <a:chExt cx="2367" cy="3687"/>
          </a:xfrm>
        </p:grpSpPr>
        <p:pic>
          <p:nvPicPr>
            <p:cNvPr id="11" name="图片 10" descr="人脸识别小游戏"/>
            <p:cNvPicPr>
              <a:picLocks noChangeAspect="1"/>
            </p:cNvPicPr>
            <p:nvPr/>
          </p:nvPicPr>
          <p:blipFill>
            <a:blip r:embed="rId1"/>
            <a:srcRect l="20624" r="59005" b="805"/>
            <a:stretch>
              <a:fillRect/>
            </a:stretch>
          </p:blipFill>
          <p:spPr>
            <a:xfrm>
              <a:off x="4658" y="2549"/>
              <a:ext cx="2367" cy="2866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4940" y="5656"/>
              <a:ext cx="15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B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188585" y="916940"/>
            <a:ext cx="1525905" cy="2341245"/>
            <a:chOff x="7625" y="2549"/>
            <a:chExt cx="2403" cy="3687"/>
          </a:xfrm>
        </p:grpSpPr>
        <p:pic>
          <p:nvPicPr>
            <p:cNvPr id="10" name="图片 9" descr="人脸识别小游戏"/>
            <p:cNvPicPr>
              <a:picLocks noChangeAspect="1"/>
            </p:cNvPicPr>
            <p:nvPr/>
          </p:nvPicPr>
          <p:blipFill>
            <a:blip r:embed="rId1"/>
            <a:srcRect l="40834" r="38484" b="805"/>
            <a:stretch>
              <a:fillRect/>
            </a:stretch>
          </p:blipFill>
          <p:spPr>
            <a:xfrm>
              <a:off x="7625" y="2549"/>
              <a:ext cx="2403" cy="2866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8050" y="5656"/>
              <a:ext cx="15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C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181215" y="916940"/>
            <a:ext cx="1381760" cy="2341245"/>
            <a:chOff x="10628" y="2549"/>
            <a:chExt cx="2176" cy="3687"/>
          </a:xfrm>
        </p:grpSpPr>
        <p:pic>
          <p:nvPicPr>
            <p:cNvPr id="9" name="图片 8" descr="人脸识别小游戏"/>
            <p:cNvPicPr>
              <a:picLocks noChangeAspect="1"/>
            </p:cNvPicPr>
            <p:nvPr/>
          </p:nvPicPr>
          <p:blipFill>
            <a:blip r:embed="rId1"/>
            <a:srcRect l="62277" r="18990" b="805"/>
            <a:stretch>
              <a:fillRect/>
            </a:stretch>
          </p:blipFill>
          <p:spPr>
            <a:xfrm>
              <a:off x="10628" y="2549"/>
              <a:ext cx="2176" cy="2866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10939" y="5656"/>
              <a:ext cx="15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D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68045" y="548640"/>
            <a:ext cx="3808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活动</a:t>
            </a:r>
            <a:r>
              <a:rPr lang="en-US" altLang="zh-CN"/>
              <a:t>1</a:t>
            </a:r>
            <a:r>
              <a:rPr lang="zh-CN" altLang="en-US"/>
              <a:t>：游戏：他是我们的同学吗？</a:t>
            </a:r>
            <a:endParaRPr lang="zh-CN" altLang="en-US"/>
          </a:p>
        </p:txBody>
      </p:sp>
      <p:pic>
        <p:nvPicPr>
          <p:cNvPr id="12" name="图片 11" descr="人脸识别小游戏"/>
          <p:cNvPicPr>
            <a:picLocks noChangeAspect="1"/>
          </p:cNvPicPr>
          <p:nvPr/>
        </p:nvPicPr>
        <p:blipFill>
          <a:blip r:embed="rId1"/>
          <a:srcRect r="78815" b="805"/>
          <a:stretch>
            <a:fillRect/>
          </a:stretch>
        </p:blipFill>
        <p:spPr>
          <a:xfrm>
            <a:off x="1704340" y="2061210"/>
            <a:ext cx="1563370" cy="1819910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5128260" y="437515"/>
            <a:ext cx="3676650" cy="5870575"/>
          </a:xfrm>
          <a:prstGeom prst="roundRect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975360" y="1339215"/>
            <a:ext cx="2837815" cy="3312795"/>
          </a:xfrm>
          <a:prstGeom prst="roundRect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15" grpId="0" animBg="1"/>
      <p:bldP spid="1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7181215" y="3838575"/>
            <a:ext cx="1563370" cy="2341245"/>
            <a:chOff x="1596" y="2549"/>
            <a:chExt cx="2462" cy="3687"/>
          </a:xfrm>
        </p:grpSpPr>
        <p:pic>
          <p:nvPicPr>
            <p:cNvPr id="18" name="图片 17" descr="人脸识别小游戏"/>
            <p:cNvPicPr>
              <a:picLocks noChangeAspect="1"/>
            </p:cNvPicPr>
            <p:nvPr/>
          </p:nvPicPr>
          <p:blipFill>
            <a:blip r:embed="rId1"/>
            <a:srcRect r="78815" b="805"/>
            <a:stretch>
              <a:fillRect/>
            </a:stretch>
          </p:blipFill>
          <p:spPr>
            <a:xfrm>
              <a:off x="1596" y="2549"/>
              <a:ext cx="2462" cy="2866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960" y="5656"/>
              <a:ext cx="15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A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211445" y="3838575"/>
            <a:ext cx="1503045" cy="2341245"/>
            <a:chOff x="4658" y="2549"/>
            <a:chExt cx="2367" cy="3687"/>
          </a:xfrm>
        </p:grpSpPr>
        <p:pic>
          <p:nvPicPr>
            <p:cNvPr id="11" name="图片 10" descr="人脸识别小游戏"/>
            <p:cNvPicPr>
              <a:picLocks noChangeAspect="1"/>
            </p:cNvPicPr>
            <p:nvPr/>
          </p:nvPicPr>
          <p:blipFill>
            <a:blip r:embed="rId1"/>
            <a:srcRect l="20624" r="59005" b="805"/>
            <a:stretch>
              <a:fillRect/>
            </a:stretch>
          </p:blipFill>
          <p:spPr>
            <a:xfrm>
              <a:off x="4658" y="2549"/>
              <a:ext cx="2367" cy="2866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4940" y="5656"/>
              <a:ext cx="15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B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188585" y="916940"/>
            <a:ext cx="1525905" cy="2341245"/>
            <a:chOff x="7625" y="2549"/>
            <a:chExt cx="2403" cy="3687"/>
          </a:xfrm>
        </p:grpSpPr>
        <p:pic>
          <p:nvPicPr>
            <p:cNvPr id="10" name="图片 9" descr="人脸识别小游戏"/>
            <p:cNvPicPr>
              <a:picLocks noChangeAspect="1"/>
            </p:cNvPicPr>
            <p:nvPr/>
          </p:nvPicPr>
          <p:blipFill>
            <a:blip r:embed="rId1"/>
            <a:srcRect l="40834" r="38484" b="805"/>
            <a:stretch>
              <a:fillRect/>
            </a:stretch>
          </p:blipFill>
          <p:spPr>
            <a:xfrm>
              <a:off x="7625" y="2549"/>
              <a:ext cx="2403" cy="2866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8050" y="5656"/>
              <a:ext cx="15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C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181215" y="916940"/>
            <a:ext cx="1381760" cy="2341245"/>
            <a:chOff x="10628" y="2549"/>
            <a:chExt cx="2176" cy="3687"/>
          </a:xfrm>
        </p:grpSpPr>
        <p:pic>
          <p:nvPicPr>
            <p:cNvPr id="9" name="图片 8" descr="人脸识别小游戏"/>
            <p:cNvPicPr>
              <a:picLocks noChangeAspect="1"/>
            </p:cNvPicPr>
            <p:nvPr/>
          </p:nvPicPr>
          <p:blipFill>
            <a:blip r:embed="rId1"/>
            <a:srcRect l="62277" r="18990" b="805"/>
            <a:stretch>
              <a:fillRect/>
            </a:stretch>
          </p:blipFill>
          <p:spPr>
            <a:xfrm>
              <a:off x="10628" y="2549"/>
              <a:ext cx="2176" cy="2866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10939" y="5656"/>
              <a:ext cx="15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同学</a:t>
              </a:r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latin typeface="+mn-ea"/>
                  <a:cs typeface="+mn-ea"/>
                </a:rPr>
                <a:t>D</a:t>
              </a:r>
              <a:endParaRPr lang="en-US" altLang="zh-CN">
                <a:ln>
                  <a:solidFill>
                    <a:sysClr val="windowText" lastClr="000000"/>
                  </a:solidFill>
                </a:ln>
                <a:latin typeface="+mn-ea"/>
                <a:cs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14400" y="511175"/>
            <a:ext cx="3546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游戏：他是我们的同学吗？</a:t>
            </a:r>
            <a:endParaRPr lang="zh-CN" altLang="en-US"/>
          </a:p>
        </p:txBody>
      </p:sp>
      <p:pic>
        <p:nvPicPr>
          <p:cNvPr id="12" name="图片 11" descr="人脸识别小游戏"/>
          <p:cNvPicPr>
            <a:picLocks noChangeAspect="1"/>
          </p:cNvPicPr>
          <p:nvPr/>
        </p:nvPicPr>
        <p:blipFill>
          <a:blip r:embed="rId1"/>
          <a:srcRect r="78815" b="805"/>
          <a:stretch>
            <a:fillRect/>
          </a:stretch>
        </p:blipFill>
        <p:spPr>
          <a:xfrm>
            <a:off x="1704340" y="2061210"/>
            <a:ext cx="1563370" cy="1819910"/>
          </a:xfrm>
          <a:prstGeom prst="rect">
            <a:avLst/>
          </a:prstGeom>
        </p:spPr>
      </p:pic>
      <p:sp>
        <p:nvSpPr>
          <p:cNvPr id="4" name="椭圆形标注 3"/>
          <p:cNvSpPr/>
          <p:nvPr/>
        </p:nvSpPr>
        <p:spPr>
          <a:xfrm>
            <a:off x="2519680" y="916940"/>
            <a:ext cx="2093595" cy="1172210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400"/>
              <a:t>眼睛：圆形</a:t>
            </a:r>
            <a:endParaRPr lang="zh-CN" altLang="en-US" sz="1400"/>
          </a:p>
          <a:p>
            <a:pPr algn="l"/>
            <a:r>
              <a:rPr lang="zh-CN" altLang="en-US" sz="1400"/>
              <a:t>鼻子：</a:t>
            </a:r>
            <a:r>
              <a:rPr lang="en-US" altLang="zh-CN" sz="1400"/>
              <a:t>U</a:t>
            </a:r>
            <a:r>
              <a:rPr lang="zh-CN" altLang="en-US" sz="1400"/>
              <a:t>型</a:t>
            </a:r>
            <a:endParaRPr lang="zh-CN" altLang="en-US" sz="1400"/>
          </a:p>
          <a:p>
            <a:pPr algn="l"/>
            <a:r>
              <a:rPr lang="zh-CN" altLang="en-US" sz="1400"/>
              <a:t>嘴巴：大长方形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8251825" y="4791710"/>
            <a:ext cx="7810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>
                <a:solidFill>
                  <a:srgbClr val="FF0000"/>
                </a:solidFill>
              </a:rPr>
              <a:t>√</a:t>
            </a:r>
            <a:endParaRPr lang="en-US" altLang="zh-CN" sz="7200">
              <a:solidFill>
                <a:srgbClr val="FF0000"/>
              </a:solidFill>
            </a:endParaRPr>
          </a:p>
        </p:txBody>
      </p:sp>
      <p:graphicFrame>
        <p:nvGraphicFramePr>
          <p:cNvPr id="14" name="图示 13"/>
          <p:cNvGraphicFramePr/>
          <p:nvPr/>
        </p:nvGraphicFramePr>
        <p:xfrm>
          <a:off x="128270" y="3838575"/>
          <a:ext cx="4998720" cy="2773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11967 -0.0585496 L 0.0116574 -0.0585496 L 0.021195 -0.0585496 L 0.0381027 -0.0634331 L 0.0487243 -0.0645919 L 0.0571782 -0.0694753 L 0.0646204 -0.0718757 L 0.0719905 -0.0743589 L 0.0815281 -0.0743589 L 0.0931612 -0.0755176 L 0.102699 -0.0767591 L 0.112236 -0.0791595 L 0.119678 -0.0816425 L 0.127048 -0.0828013 L 0.134491 -0.0828013 L 0.144029 -0.0828013 L 0.153494 -0.0828013 L 0.160936 -0.0828013 L 0.168379 -0.0828013 L 0.175749 -0.0828013 L 0.183191 -0.0828013 L 0.190561 -0.0828013 L 0.203278 -0.0828013 L 0.21072 -0.0828013 L 0.219174 -0.0828013 L 0.226616 -0.0828013 L 0.240344 -0.0828013 L 0.250967 -0.0828013 L 0.259421 -0.0828013 L 0.268958 -0.0828013 L 0.277411 -0.0828013 L 0.286949 -0.0828013 L 0.296487 -0.0828013 L 0.303857 -0.0828013 L 0.313395 -0.0828013 L 0.321849 -0.0828013 L 0.330375 -0.0828013 L 0.338829 -0.0828013 L 0.348367 -0.0828013 L 0.355736 -0.0828013 L 0.365274 -0.0828013 L 0.376907 -0.0816425 L 0.385434 -0.080401 L 0.393887 -0.0791595 L 0.401257 -0.0767591 L 0.409784 -0.0755176 L 0.419321 -0.0743589 L 0.427775 -0.0731172 L 0.440491 -0.0731172 L 0.448945 -0.0731172 L 0.460579 -0.0731172 L 0.469033 -0.0731172 L 0.476475 -0.0731172 L 0.486012 -0.0731172 L 0.49555 -0.0731172 L 0.504004 -0.0731172 L 0.512458 -0.0731172 L 0.5199 -0.0731172 L 0.521996 -0.0621915 L 0.521996 -0.053749 L 0.521996 -0.0415817 L 0.521996 -0.0318976 L 0.521996 -0.0233721 L 0.520912 -0.0149296 L 0.520912 -0.00516276 L 0.520912 0.00327992 L 0.520912 0.0142056 L 0.520912 0.0227308 L 0.520912 0.0324148 L 0.520912 0.0408579 L 0.520912 0.0506249 L 0.520912 0.0627088 L 0.523079 0.0723927 L 0.525175 0.0833192 L 0.525175 0.0942447 L 0.525175 0.10517 L 0.525175 0.114854 L 0.525175 0.12338 L 0.525175 0.135464 L 0.525175 0.14399 L 0.525175 0.152515 L 0.525175 0.160958 L 0.525175 0.170642 L 0.525175 0.179167 L 0.524091 0.193734 L 0.524091 0.202178 L 0.521996 0.210703 L 0.521996 0.219228 L 0.521996 0.22767 L 0.521996 0.236196 L 0.521996 0.24588 L 0.518816 0.256806 L 0.517733 0.265248 L 0.516721 0.273773 L 0.515638 0.283458 L 0.513542 0.291984 L 0.513542 0.300426 L 0.511447 0.308951 L 0.511447 0.317476 " pathEditMode="relative" rAng="0" ptsTypes="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00" y="1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B2A71CD-3A75-4641-83B7-237C692369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403D12C-6931-4850-9F47-0864176D4E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2726D57E-AAF8-4F49-865D-B64E2244B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1C2EB8C-5926-4C03-A370-52DCF317B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3BFC34F-C936-4F81-A4E9-23874405FB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D37D0597-6034-454E-8469-EB9A5ED05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2D6B0AD-F156-4C7F-AB31-B605660243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8" grpId="1"/>
      <p:bldGraphic spid="1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箭头连接符 12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42285" y="2364740"/>
            <a:ext cx="3830320" cy="337185"/>
          </a:xfrm>
          <a:prstGeom prst="rect">
            <a:avLst/>
          </a:prstGeom>
          <a:solidFill>
            <a:srgbClr val="62C5DC"/>
          </a:solidFill>
        </p:spPr>
        <p:txBody>
          <a:bodyPr wrap="square" rtlCol="0">
            <a:spAutoFit/>
          </a:bodyPr>
          <a:lstStyle/>
          <a:p>
            <a:r>
              <a:rPr lang="zh-CN" altLang="zh-CN" sz="16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编程调用平台中的智能工具</a:t>
            </a:r>
            <a:r>
              <a:rPr lang="zh-CN" altLang="en-US" sz="16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过程</a:t>
            </a:r>
            <a:endParaRPr lang="zh-CN" altLang="zh-CN" sz="1600" b="1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42285" y="3692177"/>
            <a:ext cx="1276208" cy="1015663"/>
          </a:xfrm>
          <a:prstGeom prst="rect">
            <a:avLst/>
          </a:prstGeom>
          <a:solidFill>
            <a:srgbClr val="FFABAB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algn="ctr"/>
            <a:r>
              <a:rPr lang="zh-CN" altLang="en-US" sz="20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请求方</a:t>
            </a:r>
            <a:endParaRPr lang="en-US" altLang="zh-CN" sz="2000" b="1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endParaRPr lang="zh-CN" altLang="zh-CN" sz="2000" b="1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56564" y="3369861"/>
            <a:ext cx="1230799" cy="1568450"/>
          </a:xfrm>
          <a:prstGeom prst="rect">
            <a:avLst/>
          </a:prstGeom>
          <a:solidFill>
            <a:srgbClr val="FFABAB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zh-CN" sz="2000" b="1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智能</a:t>
            </a:r>
            <a:r>
              <a:rPr lang="zh-CN" altLang="en-US" sz="20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平台服务器</a:t>
            </a:r>
            <a:endParaRPr lang="en-US" altLang="zh-CN" sz="2000" b="1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algn="ctr">
              <a:lnSpc>
                <a:spcPct val="120000"/>
              </a:lnSpc>
            </a:pPr>
            <a:endParaRPr lang="zh-CN" altLang="zh-CN" sz="2000" b="1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>
            <a:off x="2108014" y="4018658"/>
            <a:ext cx="479271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>
            <a:off x="2108014" y="4385666"/>
            <a:ext cx="479271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2526030" y="3496945"/>
            <a:ext cx="4208780" cy="39878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发送请求，发送</a:t>
            </a:r>
            <a:r>
              <a: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base64</a:t>
            </a:r>
            <a:r>
              <a:rPr lang="zh-CN" altLang="en-US" sz="20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编码的</a:t>
            </a:r>
            <a:r>
              <a:rPr lang="zh-CN" altLang="en-US" sz="20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图片</a:t>
            </a:r>
            <a:endParaRPr lang="zh-CN" altLang="en-US" sz="2000" b="1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058677" y="4500443"/>
            <a:ext cx="2748443" cy="39878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返回“检测</a:t>
            </a:r>
            <a:r>
              <a:rPr lang="zh-CN" altLang="en-US" sz="20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结果”</a:t>
            </a:r>
            <a:endParaRPr lang="zh-CN" altLang="en-US" sz="2000" b="1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42" name="椭圆形标注 41"/>
          <p:cNvSpPr/>
          <p:nvPr/>
        </p:nvSpPr>
        <p:spPr>
          <a:xfrm>
            <a:off x="4752975" y="2266315"/>
            <a:ext cx="3534410" cy="908050"/>
          </a:xfrm>
          <a:prstGeom prst="wedgeEllipseCallout">
            <a:avLst>
              <a:gd name="adj1" fmla="val 27161"/>
              <a:gd name="adj2" fmla="val 73759"/>
            </a:avLst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1.baidu-aip</a:t>
            </a:r>
            <a:r>
              <a:rPr lang="zh-CN" altLang="en-US" sz="1600" b="1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模块</a:t>
            </a:r>
            <a:endParaRPr lang="en-US" altLang="zh-CN" sz="1600" b="1" dirty="0">
              <a:solidFill>
                <a:schemeClr val="tx1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r>
              <a:rPr lang="en-US" altLang="zh-CN" sz="1600" b="1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2.</a:t>
            </a:r>
            <a:r>
              <a:rPr sz="1600" b="1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APP_ID </a:t>
            </a:r>
            <a:r>
              <a:rPr lang="zh-CN" sz="1600" b="1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，</a:t>
            </a:r>
            <a:r>
              <a:rPr sz="1600" b="1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API_KEY</a:t>
            </a:r>
            <a:r>
              <a:rPr lang="zh-CN" sz="1600" b="1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，</a:t>
            </a:r>
            <a:r>
              <a:rPr sz="1600" b="1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SECRET_KEY</a:t>
            </a:r>
            <a:endParaRPr sz="1600" b="1" dirty="0">
              <a:solidFill>
                <a:schemeClr val="tx1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42286" y="5145459"/>
            <a:ext cx="7545078" cy="1198880"/>
          </a:xfrm>
          <a:prstGeom prst="rect">
            <a:avLst/>
          </a:prstGeom>
          <a:solidFill>
            <a:srgbClr val="62C5DC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latin typeface="微软雅黑" panose="020B0503020204020204" charset="-122"/>
                <a:ea typeface="楷体_GB2312" panose="02010609030101010101" pitchFamily="49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楷体_GB2312" panose="02010609030101010101" pitchFamily="49" charset="-122"/>
              </a:rPr>
              <a:t>a</a:t>
            </a:r>
            <a:r>
              <a:rPr lang="zh-CN" altLang="en-US" sz="2000" dirty="0" smtClean="0">
                <a:latin typeface="楷体_GB2312" panose="02010609030101010101" pitchFamily="49" charset="-122"/>
              </a:rPr>
              <a:t>pikey：百度</a:t>
            </a:r>
            <a:r>
              <a:rPr lang="en-US" altLang="zh-CN" sz="2000" dirty="0" smtClean="0">
                <a:latin typeface="楷体_GB2312" panose="02010609030101010101" pitchFamily="49" charset="-122"/>
              </a:rPr>
              <a:t>AI</a:t>
            </a:r>
            <a:r>
              <a:rPr lang="zh-CN" altLang="en-US" sz="2000" dirty="0">
                <a:latin typeface="楷体_GB2312" panose="02010609030101010101" pitchFamily="49" charset="-122"/>
              </a:rPr>
              <a:t>平台上注册账号并创建一个应用，从而获得这个</a:t>
            </a:r>
            <a:r>
              <a:rPr lang="zh-CN" altLang="en-US" sz="2000" dirty="0">
                <a:latin typeface="楷体_GB2312" panose="02010609030101010101" pitchFamily="49" charset="-122"/>
              </a:rPr>
              <a:t>应用的接口地址，应用程序只要调用这个接口就可以获得相应的服务。</a:t>
            </a:r>
            <a:endParaRPr lang="zh-CN" altLang="en-US" sz="2000" dirty="0">
              <a:latin typeface="楷体_GB2312" panose="02010609030101010101" pitchFamily="49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155146" y="252242"/>
            <a:ext cx="7740203" cy="699967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回顾：</a:t>
            </a:r>
            <a:r>
              <a:rPr lang="zh-CN" altLang="zh-CN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编程调用平台中的智能工具</a:t>
            </a:r>
            <a:r>
              <a:rPr lang="zh-CN" altLang="zh-CN" sz="32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过程</a:t>
            </a:r>
            <a:endParaRPr lang="zh-CN" altLang="zh-CN" sz="32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239261" y="1196299"/>
            <a:ext cx="6529589" cy="56667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通过</a:t>
            </a:r>
            <a:r>
              <a:rPr lang="en-US" altLang="zh-CN" sz="2000" b="1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Python</a:t>
            </a:r>
            <a:r>
              <a:rPr lang="zh-CN" altLang="zh-CN" sz="2000" b="1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编程调用平台中的智能工具</a:t>
            </a:r>
            <a:endParaRPr lang="zh-CN" altLang="en-US" sz="2000" b="1" dirty="0">
              <a:solidFill>
                <a:schemeClr val="tx1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箭头连接符 10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5" name="组合 164"/>
          <p:cNvGrpSpPr/>
          <p:nvPr/>
        </p:nvGrpSpPr>
        <p:grpSpPr>
          <a:xfrm>
            <a:off x="2692691" y="3017908"/>
            <a:ext cx="988695" cy="800100"/>
            <a:chOff x="14929" y="2987"/>
            <a:chExt cx="2076" cy="1680"/>
          </a:xfrm>
        </p:grpSpPr>
        <p:grpSp>
          <p:nvGrpSpPr>
            <p:cNvPr id="166" name="组合 165"/>
            <p:cNvGrpSpPr/>
            <p:nvPr/>
          </p:nvGrpSpPr>
          <p:grpSpPr>
            <a:xfrm>
              <a:off x="14929" y="2987"/>
              <a:ext cx="2076" cy="1680"/>
              <a:chOff x="14929" y="4803"/>
              <a:chExt cx="2076" cy="1680"/>
            </a:xfrm>
          </p:grpSpPr>
          <p:pic>
            <p:nvPicPr>
              <p:cNvPr id="184" name="图片 183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14929" y="4803"/>
                <a:ext cx="2076" cy="1680"/>
              </a:xfrm>
              <a:prstGeom prst="rect">
                <a:avLst/>
              </a:prstGeom>
            </p:spPr>
          </p:pic>
          <p:cxnSp>
            <p:nvCxnSpPr>
              <p:cNvPr id="185" name="肘形连接符 184"/>
              <p:cNvCxnSpPr/>
              <p:nvPr/>
            </p:nvCxnSpPr>
            <p:spPr>
              <a:xfrm rot="10800000" flipV="1">
                <a:off x="15105" y="5091"/>
                <a:ext cx="141" cy="129"/>
              </a:xfrm>
              <a:prstGeom prst="bentConnector3">
                <a:avLst>
                  <a:gd name="adj1" fmla="val 96453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肘形连接符 185"/>
              <p:cNvCxnSpPr/>
              <p:nvPr/>
            </p:nvCxnSpPr>
            <p:spPr>
              <a:xfrm rot="5400000" flipV="1">
                <a:off x="16663" y="5098"/>
                <a:ext cx="136" cy="124"/>
              </a:xfrm>
              <a:prstGeom prst="bentConnector3">
                <a:avLst>
                  <a:gd name="adj1" fmla="val 4411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肘形连接符 186"/>
              <p:cNvCxnSpPr/>
              <p:nvPr/>
            </p:nvCxnSpPr>
            <p:spPr>
              <a:xfrm rot="5400000">
                <a:off x="16658" y="6086"/>
                <a:ext cx="150" cy="129"/>
              </a:xfrm>
              <a:prstGeom prst="bentConnector3">
                <a:avLst>
                  <a:gd name="adj1" fmla="val 90333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肘形连接符 187"/>
              <p:cNvCxnSpPr/>
              <p:nvPr/>
            </p:nvCxnSpPr>
            <p:spPr>
              <a:xfrm>
                <a:off x="15103" y="6082"/>
                <a:ext cx="146" cy="129"/>
              </a:xfrm>
              <a:prstGeom prst="bentConnector3">
                <a:avLst>
                  <a:gd name="adj1" fmla="val 5479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组合 166"/>
            <p:cNvGrpSpPr/>
            <p:nvPr/>
          </p:nvGrpSpPr>
          <p:grpSpPr>
            <a:xfrm>
              <a:off x="15419" y="3348"/>
              <a:ext cx="1112" cy="1143"/>
              <a:chOff x="15419" y="4970"/>
              <a:chExt cx="1112" cy="1143"/>
            </a:xfrm>
          </p:grpSpPr>
          <p:sp>
            <p:nvSpPr>
              <p:cNvPr id="168" name="椭圆 167"/>
              <p:cNvSpPr/>
              <p:nvPr/>
            </p:nvSpPr>
            <p:spPr>
              <a:xfrm>
                <a:off x="15428" y="4970"/>
                <a:ext cx="119" cy="1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69" name="椭圆 168"/>
              <p:cNvSpPr/>
              <p:nvPr/>
            </p:nvSpPr>
            <p:spPr>
              <a:xfrm>
                <a:off x="15694" y="5008"/>
                <a:ext cx="119" cy="1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70" name="椭圆 169"/>
              <p:cNvSpPr/>
              <p:nvPr/>
            </p:nvSpPr>
            <p:spPr>
              <a:xfrm>
                <a:off x="15898" y="5014"/>
                <a:ext cx="119" cy="1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71" name="椭圆 170"/>
              <p:cNvSpPr/>
              <p:nvPr/>
            </p:nvSpPr>
            <p:spPr>
              <a:xfrm>
                <a:off x="16118" y="5008"/>
                <a:ext cx="119" cy="1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72" name="椭圆 171"/>
              <p:cNvSpPr/>
              <p:nvPr/>
            </p:nvSpPr>
            <p:spPr>
              <a:xfrm>
                <a:off x="16378" y="4970"/>
                <a:ext cx="119" cy="1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73" name="椭圆 172"/>
              <p:cNvSpPr/>
              <p:nvPr/>
            </p:nvSpPr>
            <p:spPr>
              <a:xfrm>
                <a:off x="16300" y="5177"/>
                <a:ext cx="119" cy="1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74" name="椭圆 173"/>
              <p:cNvSpPr/>
              <p:nvPr/>
            </p:nvSpPr>
            <p:spPr>
              <a:xfrm>
                <a:off x="15898" y="5177"/>
                <a:ext cx="119" cy="1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75" name="椭圆 174"/>
              <p:cNvSpPr/>
              <p:nvPr/>
            </p:nvSpPr>
            <p:spPr>
              <a:xfrm>
                <a:off x="15523" y="5177"/>
                <a:ext cx="119" cy="1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76" name="椭圆 175"/>
              <p:cNvSpPr/>
              <p:nvPr/>
            </p:nvSpPr>
            <p:spPr>
              <a:xfrm>
                <a:off x="15419" y="5599"/>
                <a:ext cx="119" cy="1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77" name="椭圆 176"/>
              <p:cNvSpPr/>
              <p:nvPr/>
            </p:nvSpPr>
            <p:spPr>
              <a:xfrm>
                <a:off x="15724" y="5599"/>
                <a:ext cx="119" cy="1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78" name="椭圆 177"/>
              <p:cNvSpPr/>
              <p:nvPr/>
            </p:nvSpPr>
            <p:spPr>
              <a:xfrm>
                <a:off x="15901" y="5681"/>
                <a:ext cx="119" cy="1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79" name="椭圆 178"/>
              <p:cNvSpPr/>
              <p:nvPr/>
            </p:nvSpPr>
            <p:spPr>
              <a:xfrm>
                <a:off x="16069" y="5596"/>
                <a:ext cx="119" cy="1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80" name="椭圆 179"/>
              <p:cNvSpPr/>
              <p:nvPr/>
            </p:nvSpPr>
            <p:spPr>
              <a:xfrm>
                <a:off x="16413" y="5596"/>
                <a:ext cx="119" cy="1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16210" y="5836"/>
                <a:ext cx="119" cy="1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82" name="椭圆 181"/>
              <p:cNvSpPr/>
              <p:nvPr/>
            </p:nvSpPr>
            <p:spPr>
              <a:xfrm>
                <a:off x="15898" y="5995"/>
                <a:ext cx="119" cy="1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83" name="椭圆 182"/>
              <p:cNvSpPr/>
              <p:nvPr/>
            </p:nvSpPr>
            <p:spPr>
              <a:xfrm>
                <a:off x="15605" y="5836"/>
                <a:ext cx="119" cy="1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ea typeface="楷体_GB2312" panose="02010609030101010101" pitchFamily="49" charset="-122"/>
                </a:endParaRPr>
              </a:p>
            </p:txBody>
          </p:sp>
        </p:grpSp>
      </p:grpSp>
      <p:sp>
        <p:nvSpPr>
          <p:cNvPr id="189" name="文本框 188"/>
          <p:cNvSpPr txBox="1"/>
          <p:nvPr/>
        </p:nvSpPr>
        <p:spPr>
          <a:xfrm>
            <a:off x="659700" y="3116700"/>
            <a:ext cx="1903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ea typeface="楷体_GB2312" panose="02010609030101010101" pitchFamily="49" charset="-122"/>
              </a:defRPr>
            </a:lvl1pPr>
          </a:lstStyle>
          <a:p>
            <a:r>
              <a:rPr lang="en-US" altLang="zh-CN" b="1" dirty="0"/>
              <a:t>2. </a:t>
            </a:r>
            <a:r>
              <a:rPr lang="zh-CN" altLang="en-US" b="1" dirty="0"/>
              <a:t>特征点检测</a:t>
            </a:r>
            <a:endParaRPr lang="zh-CN" altLang="en-US" b="1" dirty="0"/>
          </a:p>
        </p:txBody>
      </p:sp>
      <p:sp>
        <p:nvSpPr>
          <p:cNvPr id="190" name="文本框 189"/>
          <p:cNvSpPr txBox="1"/>
          <p:nvPr/>
        </p:nvSpPr>
        <p:spPr>
          <a:xfrm>
            <a:off x="662373" y="2170406"/>
            <a:ext cx="2818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ea typeface="楷体_GB2312" panose="02010609030101010101" pitchFamily="49" charset="-122"/>
              </a:rPr>
              <a:t>1. </a:t>
            </a:r>
            <a:r>
              <a:rPr lang="zh-CN" altLang="zh-CN" sz="2000" b="1" dirty="0">
                <a:ea typeface="楷体_GB2312" panose="02010609030101010101" pitchFamily="49" charset="-122"/>
              </a:rPr>
              <a:t>人脸检测</a:t>
            </a:r>
            <a:endParaRPr lang="zh-CN" altLang="zh-CN" sz="2000" b="1" dirty="0">
              <a:ea typeface="楷体_GB2312" panose="02010609030101010101" pitchFamily="49" charset="-122"/>
            </a:endParaRPr>
          </a:p>
        </p:txBody>
      </p:sp>
      <p:grpSp>
        <p:nvGrpSpPr>
          <p:cNvPr id="191" name="组合 190"/>
          <p:cNvGrpSpPr/>
          <p:nvPr/>
        </p:nvGrpSpPr>
        <p:grpSpPr>
          <a:xfrm>
            <a:off x="2688564" y="1987616"/>
            <a:ext cx="988695" cy="800100"/>
            <a:chOff x="14929" y="2102"/>
            <a:chExt cx="2076" cy="1680"/>
          </a:xfrm>
        </p:grpSpPr>
        <p:pic>
          <p:nvPicPr>
            <p:cNvPr id="192" name="图片 19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29" y="2102"/>
              <a:ext cx="2076" cy="1680"/>
            </a:xfrm>
            <a:prstGeom prst="rect">
              <a:avLst/>
            </a:prstGeom>
            <a:solidFill>
              <a:srgbClr val="FF0000"/>
            </a:solidFill>
          </p:spPr>
        </p:pic>
        <p:cxnSp>
          <p:nvCxnSpPr>
            <p:cNvPr id="193" name="肘形连接符 192"/>
            <p:cNvCxnSpPr/>
            <p:nvPr/>
          </p:nvCxnSpPr>
          <p:spPr>
            <a:xfrm rot="10800000" flipV="1">
              <a:off x="15108" y="2397"/>
              <a:ext cx="141" cy="129"/>
            </a:xfrm>
            <a:prstGeom prst="bentConnector3">
              <a:avLst>
                <a:gd name="adj1" fmla="val 96453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肘形连接符 193"/>
            <p:cNvCxnSpPr/>
            <p:nvPr/>
          </p:nvCxnSpPr>
          <p:spPr>
            <a:xfrm rot="5400000" flipV="1">
              <a:off x="16666" y="2404"/>
              <a:ext cx="136" cy="124"/>
            </a:xfrm>
            <a:prstGeom prst="bentConnector3">
              <a:avLst>
                <a:gd name="adj1" fmla="val 441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肘形连接符 194"/>
            <p:cNvCxnSpPr/>
            <p:nvPr/>
          </p:nvCxnSpPr>
          <p:spPr>
            <a:xfrm rot="5400000">
              <a:off x="16661" y="3392"/>
              <a:ext cx="150" cy="129"/>
            </a:xfrm>
            <a:prstGeom prst="bentConnector3">
              <a:avLst>
                <a:gd name="adj1" fmla="val 90333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肘形连接符 195"/>
            <p:cNvCxnSpPr/>
            <p:nvPr/>
          </p:nvCxnSpPr>
          <p:spPr>
            <a:xfrm>
              <a:off x="15106" y="3388"/>
              <a:ext cx="146" cy="129"/>
            </a:xfrm>
            <a:prstGeom prst="bentConnector3">
              <a:avLst>
                <a:gd name="adj1" fmla="val 5479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组合 196"/>
          <p:cNvGrpSpPr/>
          <p:nvPr/>
        </p:nvGrpSpPr>
        <p:grpSpPr>
          <a:xfrm>
            <a:off x="2772999" y="2115459"/>
            <a:ext cx="806768" cy="540068"/>
            <a:chOff x="15306" y="1128"/>
            <a:chExt cx="1694" cy="1134"/>
          </a:xfrm>
        </p:grpSpPr>
        <p:cxnSp>
          <p:nvCxnSpPr>
            <p:cNvPr id="198" name="肘形连接符 197"/>
            <p:cNvCxnSpPr/>
            <p:nvPr/>
          </p:nvCxnSpPr>
          <p:spPr>
            <a:xfrm rot="10800000" flipV="1">
              <a:off x="15308" y="1128"/>
              <a:ext cx="141" cy="129"/>
            </a:xfrm>
            <a:prstGeom prst="bentConnector3">
              <a:avLst>
                <a:gd name="adj1" fmla="val 96453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肘形连接符 198"/>
            <p:cNvCxnSpPr/>
            <p:nvPr/>
          </p:nvCxnSpPr>
          <p:spPr>
            <a:xfrm rot="5400000" flipV="1">
              <a:off x="16866" y="1135"/>
              <a:ext cx="136" cy="124"/>
            </a:xfrm>
            <a:prstGeom prst="bentConnector3">
              <a:avLst>
                <a:gd name="adj1" fmla="val 441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肘形连接符 199"/>
            <p:cNvCxnSpPr/>
            <p:nvPr/>
          </p:nvCxnSpPr>
          <p:spPr>
            <a:xfrm rot="5400000">
              <a:off x="16861" y="2123"/>
              <a:ext cx="150" cy="129"/>
            </a:xfrm>
            <a:prstGeom prst="bentConnector3">
              <a:avLst>
                <a:gd name="adj1" fmla="val 90333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肘形连接符 200"/>
            <p:cNvCxnSpPr/>
            <p:nvPr/>
          </p:nvCxnSpPr>
          <p:spPr>
            <a:xfrm>
              <a:off x="15306" y="2119"/>
              <a:ext cx="146" cy="129"/>
            </a:xfrm>
            <a:prstGeom prst="bentConnector3">
              <a:avLst>
                <a:gd name="adj1" fmla="val 547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组合 201"/>
          <p:cNvGrpSpPr/>
          <p:nvPr/>
        </p:nvGrpSpPr>
        <p:grpSpPr>
          <a:xfrm>
            <a:off x="2920339" y="3189834"/>
            <a:ext cx="529590" cy="544354"/>
            <a:chOff x="15419" y="4970"/>
            <a:chExt cx="1112" cy="1143"/>
          </a:xfrm>
        </p:grpSpPr>
        <p:sp>
          <p:nvSpPr>
            <p:cNvPr id="203" name="椭圆 202"/>
            <p:cNvSpPr/>
            <p:nvPr/>
          </p:nvSpPr>
          <p:spPr>
            <a:xfrm>
              <a:off x="15428" y="4970"/>
              <a:ext cx="119" cy="1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ea typeface="楷体_GB2312" panose="02010609030101010101" pitchFamily="49" charset="-122"/>
              </a:endParaRPr>
            </a:p>
          </p:txBody>
        </p:sp>
        <p:sp>
          <p:nvSpPr>
            <p:cNvPr id="204" name="椭圆 203"/>
            <p:cNvSpPr/>
            <p:nvPr/>
          </p:nvSpPr>
          <p:spPr>
            <a:xfrm>
              <a:off x="15694" y="5008"/>
              <a:ext cx="119" cy="1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ea typeface="楷体_GB2312" panose="02010609030101010101" pitchFamily="49" charset="-122"/>
              </a:endParaRPr>
            </a:p>
          </p:txBody>
        </p:sp>
        <p:sp>
          <p:nvSpPr>
            <p:cNvPr id="205" name="椭圆 204"/>
            <p:cNvSpPr/>
            <p:nvPr/>
          </p:nvSpPr>
          <p:spPr>
            <a:xfrm>
              <a:off x="15898" y="5014"/>
              <a:ext cx="119" cy="1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ea typeface="楷体_GB2312" panose="02010609030101010101" pitchFamily="49" charset="-122"/>
              </a:endParaRPr>
            </a:p>
          </p:txBody>
        </p:sp>
        <p:sp>
          <p:nvSpPr>
            <p:cNvPr id="206" name="椭圆 205"/>
            <p:cNvSpPr/>
            <p:nvPr/>
          </p:nvSpPr>
          <p:spPr>
            <a:xfrm>
              <a:off x="16118" y="5008"/>
              <a:ext cx="119" cy="1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ea typeface="楷体_GB2312" panose="02010609030101010101" pitchFamily="49" charset="-122"/>
              </a:endParaRPr>
            </a:p>
          </p:txBody>
        </p:sp>
        <p:sp>
          <p:nvSpPr>
            <p:cNvPr id="207" name="椭圆 206"/>
            <p:cNvSpPr/>
            <p:nvPr/>
          </p:nvSpPr>
          <p:spPr>
            <a:xfrm>
              <a:off x="16378" y="4970"/>
              <a:ext cx="119" cy="1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ea typeface="楷体_GB2312" panose="02010609030101010101" pitchFamily="49" charset="-122"/>
              </a:endParaRPr>
            </a:p>
          </p:txBody>
        </p:sp>
        <p:sp>
          <p:nvSpPr>
            <p:cNvPr id="208" name="椭圆 207"/>
            <p:cNvSpPr/>
            <p:nvPr/>
          </p:nvSpPr>
          <p:spPr>
            <a:xfrm>
              <a:off x="16300" y="5177"/>
              <a:ext cx="119" cy="1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ea typeface="楷体_GB2312" panose="02010609030101010101" pitchFamily="49" charset="-122"/>
              </a:endParaRPr>
            </a:p>
          </p:txBody>
        </p:sp>
        <p:sp>
          <p:nvSpPr>
            <p:cNvPr id="209" name="椭圆 208"/>
            <p:cNvSpPr/>
            <p:nvPr/>
          </p:nvSpPr>
          <p:spPr>
            <a:xfrm>
              <a:off x="15898" y="5177"/>
              <a:ext cx="119" cy="1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ea typeface="楷体_GB2312" panose="02010609030101010101" pitchFamily="49" charset="-122"/>
              </a:endParaRPr>
            </a:p>
          </p:txBody>
        </p:sp>
        <p:sp>
          <p:nvSpPr>
            <p:cNvPr id="210" name="椭圆 209"/>
            <p:cNvSpPr/>
            <p:nvPr/>
          </p:nvSpPr>
          <p:spPr>
            <a:xfrm>
              <a:off x="15523" y="5177"/>
              <a:ext cx="119" cy="1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ea typeface="楷体_GB2312" panose="02010609030101010101" pitchFamily="49" charset="-122"/>
              </a:endParaRPr>
            </a:p>
          </p:txBody>
        </p:sp>
        <p:sp>
          <p:nvSpPr>
            <p:cNvPr id="211" name="椭圆 210"/>
            <p:cNvSpPr/>
            <p:nvPr/>
          </p:nvSpPr>
          <p:spPr>
            <a:xfrm>
              <a:off x="15419" y="5599"/>
              <a:ext cx="119" cy="1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ea typeface="楷体_GB2312" panose="02010609030101010101" pitchFamily="49" charset="-122"/>
              </a:endParaRPr>
            </a:p>
          </p:txBody>
        </p:sp>
        <p:sp>
          <p:nvSpPr>
            <p:cNvPr id="212" name="椭圆 211"/>
            <p:cNvSpPr/>
            <p:nvPr/>
          </p:nvSpPr>
          <p:spPr>
            <a:xfrm>
              <a:off x="15724" y="5599"/>
              <a:ext cx="119" cy="1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ea typeface="楷体_GB2312" panose="02010609030101010101" pitchFamily="49" charset="-122"/>
              </a:endParaRPr>
            </a:p>
          </p:txBody>
        </p:sp>
        <p:sp>
          <p:nvSpPr>
            <p:cNvPr id="213" name="椭圆 212"/>
            <p:cNvSpPr/>
            <p:nvPr/>
          </p:nvSpPr>
          <p:spPr>
            <a:xfrm>
              <a:off x="15901" y="5681"/>
              <a:ext cx="119" cy="1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ea typeface="楷体_GB2312" panose="02010609030101010101" pitchFamily="49" charset="-122"/>
              </a:endParaRPr>
            </a:p>
          </p:txBody>
        </p:sp>
        <p:sp>
          <p:nvSpPr>
            <p:cNvPr id="214" name="椭圆 213"/>
            <p:cNvSpPr/>
            <p:nvPr/>
          </p:nvSpPr>
          <p:spPr>
            <a:xfrm>
              <a:off x="16069" y="5596"/>
              <a:ext cx="119" cy="1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ea typeface="楷体_GB2312" panose="02010609030101010101" pitchFamily="49" charset="-122"/>
              </a:endParaRPr>
            </a:p>
          </p:txBody>
        </p:sp>
        <p:sp>
          <p:nvSpPr>
            <p:cNvPr id="215" name="椭圆 214"/>
            <p:cNvSpPr/>
            <p:nvPr/>
          </p:nvSpPr>
          <p:spPr>
            <a:xfrm>
              <a:off x="16413" y="5596"/>
              <a:ext cx="119" cy="1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ea typeface="楷体_GB2312" panose="02010609030101010101" pitchFamily="49" charset="-122"/>
              </a:endParaRPr>
            </a:p>
          </p:txBody>
        </p:sp>
        <p:sp>
          <p:nvSpPr>
            <p:cNvPr id="216" name="椭圆 215"/>
            <p:cNvSpPr/>
            <p:nvPr/>
          </p:nvSpPr>
          <p:spPr>
            <a:xfrm>
              <a:off x="16210" y="5836"/>
              <a:ext cx="119" cy="1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ea typeface="楷体_GB2312" panose="02010609030101010101" pitchFamily="49" charset="-122"/>
              </a:endParaRPr>
            </a:p>
          </p:txBody>
        </p:sp>
        <p:sp>
          <p:nvSpPr>
            <p:cNvPr id="217" name="椭圆 216"/>
            <p:cNvSpPr/>
            <p:nvPr/>
          </p:nvSpPr>
          <p:spPr>
            <a:xfrm>
              <a:off x="15898" y="5995"/>
              <a:ext cx="119" cy="1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ea typeface="楷体_GB2312" panose="02010609030101010101" pitchFamily="49" charset="-122"/>
              </a:endParaRPr>
            </a:p>
          </p:txBody>
        </p:sp>
        <p:sp>
          <p:nvSpPr>
            <p:cNvPr id="218" name="椭圆 217"/>
            <p:cNvSpPr/>
            <p:nvPr/>
          </p:nvSpPr>
          <p:spPr>
            <a:xfrm>
              <a:off x="15605" y="5836"/>
              <a:ext cx="119" cy="1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ea typeface="楷体_GB2312" panose="02010609030101010101" pitchFamily="49" charset="-122"/>
              </a:endParaRPr>
            </a:p>
          </p:txBody>
        </p:sp>
      </p:grpSp>
      <p:sp>
        <p:nvSpPr>
          <p:cNvPr id="219" name="文本框 218"/>
          <p:cNvSpPr txBox="1"/>
          <p:nvPr/>
        </p:nvSpPr>
        <p:spPr>
          <a:xfrm>
            <a:off x="664298" y="4125385"/>
            <a:ext cx="1873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ea typeface="楷体_GB2312" panose="02010609030101010101" pitchFamily="49" charset="-122"/>
              </a:defRPr>
            </a:lvl1pPr>
          </a:lstStyle>
          <a:p>
            <a:r>
              <a:rPr lang="en-US" altLang="zh-CN" b="1" dirty="0"/>
              <a:t>3. </a:t>
            </a:r>
            <a:r>
              <a:rPr lang="zh-CN" altLang="en-US" b="1" dirty="0"/>
              <a:t>输出特征值</a:t>
            </a:r>
            <a:endParaRPr lang="zh-CN" altLang="en-US" b="1" dirty="0"/>
          </a:p>
        </p:txBody>
      </p:sp>
      <p:pic>
        <p:nvPicPr>
          <p:cNvPr id="220" name="图片 2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2652" y="3988743"/>
            <a:ext cx="1962150" cy="694055"/>
          </a:xfrm>
          <a:prstGeom prst="rect">
            <a:avLst/>
          </a:prstGeom>
        </p:spPr>
      </p:pic>
      <p:pic>
        <p:nvPicPr>
          <p:cNvPr id="221" name="图片 2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88564" y="4910390"/>
            <a:ext cx="988695" cy="862965"/>
          </a:xfrm>
          <a:prstGeom prst="rect">
            <a:avLst/>
          </a:prstGeom>
        </p:spPr>
      </p:pic>
      <p:sp>
        <p:nvSpPr>
          <p:cNvPr id="222" name="文本框 221"/>
          <p:cNvSpPr txBox="1"/>
          <p:nvPr/>
        </p:nvSpPr>
        <p:spPr>
          <a:xfrm>
            <a:off x="659700" y="5181249"/>
            <a:ext cx="1608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ea typeface="楷体_GB2312" panose="02010609030101010101" pitchFamily="49" charset="-122"/>
              </a:defRPr>
            </a:lvl1pPr>
          </a:lstStyle>
          <a:p>
            <a:r>
              <a:rPr lang="en-US" altLang="zh-CN" b="1" dirty="0"/>
              <a:t>4. </a:t>
            </a:r>
            <a:r>
              <a:rPr lang="zh-CN" altLang="en-US" b="1" dirty="0"/>
              <a:t>人脸比对</a:t>
            </a:r>
            <a:endParaRPr lang="zh-CN" altLang="en-US" b="1" dirty="0"/>
          </a:p>
        </p:txBody>
      </p:sp>
      <p:grpSp>
        <p:nvGrpSpPr>
          <p:cNvPr id="223" name="组合 222"/>
          <p:cNvGrpSpPr/>
          <p:nvPr/>
        </p:nvGrpSpPr>
        <p:grpSpPr>
          <a:xfrm>
            <a:off x="3188626" y="4910390"/>
            <a:ext cx="3810" cy="857726"/>
            <a:chOff x="15980" y="5391"/>
            <a:chExt cx="8" cy="1801"/>
          </a:xfrm>
        </p:grpSpPr>
        <p:cxnSp>
          <p:nvCxnSpPr>
            <p:cNvPr id="224" name="直接连接符 223"/>
            <p:cNvCxnSpPr/>
            <p:nvPr/>
          </p:nvCxnSpPr>
          <p:spPr>
            <a:xfrm flipV="1">
              <a:off x="15988" y="5391"/>
              <a:ext cx="0" cy="11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/>
          </p:nvCxnSpPr>
          <p:spPr>
            <a:xfrm flipV="1">
              <a:off x="15980" y="5600"/>
              <a:ext cx="0" cy="1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 flipV="1">
              <a:off x="15980" y="5878"/>
              <a:ext cx="0" cy="1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/>
          </p:nvCxnSpPr>
          <p:spPr>
            <a:xfrm flipV="1">
              <a:off x="15980" y="6185"/>
              <a:ext cx="0" cy="1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 flipV="1">
              <a:off x="15980" y="6490"/>
              <a:ext cx="0" cy="1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/>
          </p:nvCxnSpPr>
          <p:spPr>
            <a:xfrm flipV="1">
              <a:off x="15980" y="6781"/>
              <a:ext cx="0" cy="1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/>
          </p:nvCxnSpPr>
          <p:spPr>
            <a:xfrm flipV="1">
              <a:off x="15980" y="7050"/>
              <a:ext cx="0" cy="14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文本框 230"/>
          <p:cNvSpPr txBox="1"/>
          <p:nvPr/>
        </p:nvSpPr>
        <p:spPr>
          <a:xfrm>
            <a:off x="4396505" y="2002053"/>
            <a:ext cx="41833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zh-CN" sz="2000" spc="200" dirty="0">
                <a:uFillTx/>
                <a:ea typeface="楷体_GB2312" panose="02010609030101010101" pitchFamily="49" charset="-122"/>
                <a:sym typeface="+mn-ea"/>
              </a:rPr>
              <a:t>第</a:t>
            </a:r>
            <a:r>
              <a:rPr lang="en-US" altLang="zh-CN" sz="2000" spc="200" dirty="0">
                <a:uFillTx/>
                <a:ea typeface="楷体_GB2312" panose="02010609030101010101" pitchFamily="49" charset="-122"/>
                <a:sym typeface="+mn-ea"/>
              </a:rPr>
              <a:t>1</a:t>
            </a:r>
            <a:r>
              <a:rPr lang="zh-CN" altLang="zh-CN" sz="2000" spc="200" dirty="0">
                <a:uFillTx/>
                <a:ea typeface="楷体_GB2312" panose="02010609030101010101" pitchFamily="49" charset="-122"/>
                <a:sym typeface="+mn-ea"/>
              </a:rPr>
              <a:t>步，检测图片中的人脸并返回人脸位置的坐标框</a:t>
            </a:r>
            <a:r>
              <a:rPr lang="zh-CN" altLang="en-US" sz="2000" spc="200" dirty="0">
                <a:uFillTx/>
                <a:ea typeface="楷体_GB2312" panose="02010609030101010101" pitchFamily="49" charset="-122"/>
                <a:sym typeface="+mn-ea"/>
              </a:rPr>
              <a:t>。</a:t>
            </a:r>
            <a:endParaRPr lang="zh-CN" altLang="zh-CN" sz="2000" spc="200" dirty="0">
              <a:uFillTx/>
              <a:ea typeface="楷体_GB2312" panose="02010609030101010101" pitchFamily="49" charset="-122"/>
              <a:sym typeface="+mn-ea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4371723" y="3019444"/>
            <a:ext cx="426122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zh-CN" sz="2000" spc="200" dirty="0">
                <a:uFillTx/>
                <a:ea typeface="楷体_GB2312" panose="02010609030101010101" pitchFamily="49" charset="-122"/>
                <a:sym typeface="+mn-ea"/>
              </a:rPr>
              <a:t>第</a:t>
            </a:r>
            <a:r>
              <a:rPr lang="en-US" altLang="zh-CN" sz="2000" spc="200" dirty="0">
                <a:uFillTx/>
                <a:ea typeface="楷体_GB2312" panose="02010609030101010101" pitchFamily="49" charset="-122"/>
                <a:sym typeface="+mn-ea"/>
              </a:rPr>
              <a:t>2</a:t>
            </a:r>
            <a:r>
              <a:rPr lang="zh-CN" altLang="zh-CN" sz="2000" spc="200" dirty="0">
                <a:uFillTx/>
                <a:ea typeface="楷体_GB2312" panose="02010609030101010101" pitchFamily="49" charset="-122"/>
                <a:sym typeface="+mn-ea"/>
              </a:rPr>
              <a:t>步，精准定位最多 </a:t>
            </a:r>
            <a:r>
              <a:rPr lang="en-US" altLang="zh-CN" sz="2000" spc="200" dirty="0">
                <a:uFillTx/>
                <a:ea typeface="楷体_GB2312" panose="02010609030101010101" pitchFamily="49" charset="-122"/>
                <a:sym typeface="+mn-ea"/>
              </a:rPr>
              <a:t>150</a:t>
            </a:r>
            <a:r>
              <a:rPr lang="zh-CN" altLang="zh-CN" sz="2000" spc="200" dirty="0">
                <a:uFillTx/>
                <a:ea typeface="楷体_GB2312" panose="02010609030101010101" pitchFamily="49" charset="-122"/>
                <a:sym typeface="+mn-ea"/>
              </a:rPr>
              <a:t> 个高精度特征点</a:t>
            </a:r>
            <a:r>
              <a:rPr lang="zh-CN" altLang="en-US" sz="2000" spc="200" dirty="0">
                <a:uFillTx/>
                <a:ea typeface="楷体_GB2312" panose="02010609030101010101" pitchFamily="49" charset="-122"/>
                <a:sym typeface="+mn-ea"/>
              </a:rPr>
              <a:t>。</a:t>
            </a:r>
            <a:endParaRPr lang="zh-CN" altLang="zh-CN" sz="2000" spc="200" dirty="0">
              <a:uFillTx/>
              <a:ea typeface="楷体_GB2312" panose="02010609030101010101" pitchFamily="49" charset="-122"/>
              <a:sym typeface="+mn-ea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4371724" y="4021242"/>
            <a:ext cx="4132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000" spc="200" dirty="0">
                <a:solidFill>
                  <a:schemeClr val="tx1"/>
                </a:solidFill>
                <a:uFillTx/>
                <a:ea typeface="楷体_GB2312" panose="02010609030101010101" pitchFamily="49" charset="-122"/>
              </a:rPr>
              <a:t>第</a:t>
            </a:r>
            <a:r>
              <a:rPr lang="en-US" altLang="zh-CN" sz="2000" spc="200" dirty="0">
                <a:solidFill>
                  <a:schemeClr val="tx1"/>
                </a:solidFill>
                <a:uFillTx/>
                <a:ea typeface="楷体_GB2312" panose="02010609030101010101" pitchFamily="49" charset="-122"/>
              </a:rPr>
              <a:t>3</a:t>
            </a:r>
            <a:r>
              <a:rPr lang="zh-CN" altLang="zh-CN" sz="2000" spc="200" dirty="0">
                <a:solidFill>
                  <a:schemeClr val="tx1"/>
                </a:solidFill>
                <a:uFillTx/>
                <a:ea typeface="楷体_GB2312" panose="02010609030101010101" pitchFamily="49" charset="-122"/>
              </a:rPr>
              <a:t>步，学习人脸的轮廓、纹理等细节，输出一连串特征值。</a:t>
            </a:r>
            <a:endParaRPr lang="zh-CN" altLang="zh-CN" sz="2000" spc="200" dirty="0">
              <a:solidFill>
                <a:schemeClr val="tx1"/>
              </a:solidFill>
              <a:uFillTx/>
              <a:ea typeface="楷体_GB2312" panose="02010609030101010101" pitchFamily="49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4371723" y="5009926"/>
            <a:ext cx="41433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000" spc="200" dirty="0">
                <a:solidFill>
                  <a:schemeClr val="tx1"/>
                </a:solidFill>
                <a:uFillTx/>
                <a:ea typeface="楷体_GB2312" panose="02010609030101010101" pitchFamily="49" charset="-122"/>
              </a:rPr>
              <a:t>第</a:t>
            </a:r>
            <a:r>
              <a:rPr lang="en-US" altLang="zh-CN" sz="2000" spc="200" dirty="0">
                <a:solidFill>
                  <a:schemeClr val="tx1"/>
                </a:solidFill>
                <a:uFillTx/>
                <a:ea typeface="楷体_GB2312" panose="02010609030101010101" pitchFamily="49" charset="-122"/>
              </a:rPr>
              <a:t>4</a:t>
            </a:r>
            <a:r>
              <a:rPr lang="zh-CN" altLang="zh-CN" sz="2000" spc="200" dirty="0">
                <a:solidFill>
                  <a:schemeClr val="tx1"/>
                </a:solidFill>
                <a:uFillTx/>
                <a:ea typeface="楷体_GB2312" panose="02010609030101010101" pitchFamily="49" charset="-122"/>
              </a:rPr>
              <a:t>步，评估相似度，精准判断两张人脸是否是同一个人。</a:t>
            </a:r>
            <a:endParaRPr lang="zh-CN" altLang="zh-CN" sz="2000" spc="200" dirty="0">
              <a:solidFill>
                <a:schemeClr val="tx1"/>
              </a:solidFill>
              <a:uFillTx/>
              <a:ea typeface="楷体_GB2312" panose="02010609030101010101" pitchFamily="49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201493" y="255161"/>
            <a:ext cx="945322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人脸识别算法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的四个技术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+mj-cs"/>
              </a:rPr>
              <a:t>流程 </a:t>
            </a:r>
            <a:endParaRPr lang="zh-CN" altLang="en-US" sz="4000" b="1" kern="0" dirty="0">
              <a:solidFill>
                <a:srgbClr val="466E8C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-0.28351 3.7037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53542 0.000000 " pathEditMode="relative" ptsTypes="">
                                      <p:cBhvr>
                                        <p:cTn id="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53542 0.000000 " pathEditMode="relative" ptsTypes="">
                                      <p:cBhvr>
                                        <p:cTn id="1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28941 3.33333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-0.15347 3.7037E-7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74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7 L -0.15347 3.7037E-7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7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2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28941 -7.40741E-7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07407E-6 L -0.19184 -0.0057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01" y="-30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28941 -3.33333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15347 4.81481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74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15347 -2.22222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74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219" grpId="0"/>
      <p:bldP spid="222" grpId="0"/>
      <p:bldP spid="231" grpId="0"/>
      <p:bldP spid="232" grpId="0"/>
      <p:bldP spid="233" grpId="0"/>
      <p:bldP spid="2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52404"/>
          <a:stretch>
            <a:fillRect/>
          </a:stretch>
        </p:blipFill>
        <p:spPr>
          <a:xfrm>
            <a:off x="5785485" y="4356100"/>
            <a:ext cx="2518410" cy="2327910"/>
          </a:xfrm>
          <a:prstGeom prst="rect">
            <a:avLst/>
          </a:prstGeom>
        </p:spPr>
      </p:pic>
      <p:pic>
        <p:nvPicPr>
          <p:cNvPr id="3" name="图片 2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" y="419100"/>
            <a:ext cx="2828290" cy="2828290"/>
          </a:xfrm>
          <a:prstGeom prst="rect">
            <a:avLst/>
          </a:prstGeom>
        </p:spPr>
      </p:pic>
      <p:pic>
        <p:nvPicPr>
          <p:cNvPr id="4" name="图片 3" descr="Figure_1"/>
          <p:cNvPicPr>
            <a:picLocks noChangeAspect="1"/>
          </p:cNvPicPr>
          <p:nvPr/>
        </p:nvPicPr>
        <p:blipFill>
          <a:blip r:embed="rId3"/>
          <a:srcRect l="23364" t="12019" r="21235" b="11421"/>
          <a:stretch>
            <a:fillRect/>
          </a:stretch>
        </p:blipFill>
        <p:spPr>
          <a:xfrm>
            <a:off x="5523865" y="407035"/>
            <a:ext cx="2844800" cy="284035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3745865" y="1887855"/>
            <a:ext cx="1563370" cy="455930"/>
          </a:xfrm>
          <a:prstGeom prst="rightArrow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62705" y="1519555"/>
            <a:ext cx="128333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人脸检测</a:t>
            </a:r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42055" y="234378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特征点检测</a:t>
            </a:r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859270" y="3274695"/>
            <a:ext cx="2059940" cy="1109345"/>
            <a:chOff x="10802" y="5157"/>
            <a:chExt cx="3244" cy="1747"/>
          </a:xfrm>
        </p:grpSpPr>
        <p:sp>
          <p:nvSpPr>
            <p:cNvPr id="9" name="右箭头 8"/>
            <p:cNvSpPr/>
            <p:nvPr/>
          </p:nvSpPr>
          <p:spPr>
            <a:xfrm rot="5400000">
              <a:off x="10220" y="5738"/>
              <a:ext cx="1747" cy="584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7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386" y="5581"/>
              <a:ext cx="2660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altLang="zh-CN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r>
                <a:rPr lang="zh-CN" altLang="en-US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人脸特征值</a:t>
              </a:r>
              <a:endParaRPr lang="zh-CN" altLang="en-US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29590" y="5059045"/>
            <a:ext cx="4889500" cy="922020"/>
            <a:chOff x="834" y="7967"/>
            <a:chExt cx="7700" cy="1452"/>
          </a:xfrm>
        </p:grpSpPr>
        <p:sp>
          <p:nvSpPr>
            <p:cNvPr id="15" name="文本框 14"/>
            <p:cNvSpPr txBox="1"/>
            <p:nvPr/>
          </p:nvSpPr>
          <p:spPr>
            <a:xfrm>
              <a:off x="834" y="7967"/>
              <a:ext cx="5703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/>
                <a:t>4.</a:t>
              </a:r>
              <a:r>
                <a:rPr lang="zh-CN" altLang="en-US" sz="5400" b="1"/>
                <a:t>人脸比对</a:t>
              </a:r>
              <a:endParaRPr lang="zh-CN" altLang="en-US" sz="5400" b="1"/>
            </a:p>
          </p:txBody>
        </p:sp>
        <p:sp>
          <p:nvSpPr>
            <p:cNvPr id="16" name="右箭头 15"/>
            <p:cNvSpPr/>
            <p:nvPr/>
          </p:nvSpPr>
          <p:spPr>
            <a:xfrm rot="10800000">
              <a:off x="6788" y="8246"/>
              <a:ext cx="1747" cy="584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7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6" grpId="1"/>
      <p:bldP spid="7" grpId="0"/>
      <p:bldP spid="7" grpId="1"/>
    </p:bldLst>
  </p:timing>
</p:sld>
</file>

<file path=ppt/tags/tag1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a"/>
  <p:tag name="KSO_WM_UNIT_INDEX" val="1"/>
  <p:tag name="KSO_WM_UNIT_ID" val="custom20187308_1*a*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2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a"/>
  <p:tag name="KSO_WM_UNIT_INDEX" val="1"/>
  <p:tag name="KSO_WM_UNIT_ID" val="custom20187308_1*a*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3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PA" val="v4.0.0"/>
</p:tagLst>
</file>

<file path=ppt/tags/tag8.xml><?xml version="1.0" encoding="utf-8"?>
<p:tagLst xmlns:p="http://schemas.openxmlformats.org/presentationml/2006/main">
  <p:tag name="KSO_WM_DOC_GUID" val="{3ad4e25c-9d03-467f-9d80-52e4b3dbebcb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1839</Words>
  <Application>WPS 演示</Application>
  <PresentationFormat>全屏显示(4:3)</PresentationFormat>
  <Paragraphs>349</Paragraphs>
  <Slides>28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8" baseType="lpstr">
      <vt:lpstr>Arial</vt:lpstr>
      <vt:lpstr>宋体</vt:lpstr>
      <vt:lpstr>Wingdings</vt:lpstr>
      <vt:lpstr>楷体_GB2312</vt:lpstr>
      <vt:lpstr>新宋体</vt:lpstr>
      <vt:lpstr>微软雅黑</vt:lpstr>
      <vt:lpstr>华文行楷</vt:lpstr>
      <vt:lpstr>Calibri</vt:lpstr>
      <vt:lpstr>Arial Unicode MS</vt:lpstr>
      <vt:lpstr>Calibri Light</vt:lpstr>
      <vt:lpstr>Bauhaus 93</vt:lpstr>
      <vt:lpstr>EngraversGothic BT</vt:lpstr>
      <vt:lpstr>Yu Gothic UI</vt:lpstr>
      <vt:lpstr>造字工房朗宋（非商用）常规体</vt:lpstr>
      <vt:lpstr>造字工房尚雅（非商用）常规体</vt:lpstr>
      <vt:lpstr>Calibri</vt:lpstr>
      <vt:lpstr>Helvetica</vt:lpstr>
      <vt:lpstr>华文彩云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人脸识别门禁系统流程——注册（提取特征值）</vt:lpstr>
      <vt:lpstr>人脸识别门禁系统流程—比对（搜索）</vt:lpstr>
      <vt:lpstr>人脸识别门禁系统流程—比对（搜索）</vt:lpstr>
      <vt:lpstr>人脸识别门禁系统流程—比对（搜索）</vt:lpstr>
      <vt:lpstr>人脸识别门禁系统流程—比对（搜索）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hammer Hsu</dc:creator>
  <cp:lastModifiedBy>哪啊哪啊</cp:lastModifiedBy>
  <cp:revision>184</cp:revision>
  <dcterms:created xsi:type="dcterms:W3CDTF">2019-04-15T01:46:00Z</dcterms:created>
  <dcterms:modified xsi:type="dcterms:W3CDTF">2022-05-04T14:29:24Z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2052-11.8.2.11473</vt:lpwstr>
  </property>
  <property fmtid="{D5CDD505-2E9C-101B-9397-08002B2CF9AE}" pid="3" name="ICV">
    <vt:lpwstr>2DD7CA7571734F0886F1E70772547EB2</vt:lpwstr>
  </property>
</Properties>
</file>